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ppt/slides/slide200.xml" ContentType="application/vnd.openxmlformats-officedocument.presentationml.slide+xml"/>
  <Override PartName="/ppt/slideLayouts/slideLayout40.xml" ContentType="application/vnd.openxmlformats-officedocument.presentationml.slideLayout+xml"/>
  <Override PartName="/ppt/slideMasters/slideMaster10.xml" ContentType="application/vnd.openxmlformats-officedocument.presentationml.slideMaster+xml"/>
  <Override PartName="/ppt/slideLayouts/slideLayout80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9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1033" r:id="rId2"/>
    <p:sldId id="275" r:id="rId3"/>
    <p:sldId id="271" r:id="rId4"/>
    <p:sldId id="260" r:id="rId5"/>
    <p:sldId id="316" r:id="rId6"/>
    <p:sldId id="328" r:id="rId7"/>
    <p:sldId id="580" r:id="rId8"/>
    <p:sldId id="538" r:id="rId9"/>
    <p:sldId id="573" r:id="rId10"/>
    <p:sldId id="581" r:id="rId11"/>
    <p:sldId id="575" r:id="rId12"/>
    <p:sldId id="510" r:id="rId13"/>
    <p:sldId id="374" r:id="rId14"/>
    <p:sldId id="375" r:id="rId15"/>
    <p:sldId id="350" r:id="rId16"/>
    <p:sldId id="330" r:id="rId17"/>
    <p:sldId id="288" r:id="rId18"/>
    <p:sldId id="289" r:id="rId19"/>
    <p:sldId id="290" r:id="rId20"/>
    <p:sldId id="329" r:id="rId21"/>
    <p:sldId id="276" r:id="rId22"/>
    <p:sldId id="279" r:id="rId23"/>
    <p:sldId id="274" r:id="rId24"/>
  </p:sldIdLst>
  <p:sldSz cx="12192000" cy="6858000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1F497D"/>
    <a:srgbClr val="000099"/>
    <a:srgbClr val="000000"/>
    <a:srgbClr val="385D8A"/>
    <a:srgbClr val="3C619E"/>
    <a:srgbClr val="8498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A6E945-F077-41E6-945B-A19D199A9138}" v="9" dt="2023-09-11T14:24:55.4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81" autoAdjust="0"/>
    <p:restoredTop sz="86016" autoAdjust="0"/>
  </p:normalViewPr>
  <p:slideViewPr>
    <p:cSldViewPr>
      <p:cViewPr varScale="1">
        <p:scale>
          <a:sx n="94" d="100"/>
          <a:sy n="94" d="100"/>
        </p:scale>
        <p:origin x="798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64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210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ff Kowalczik" userId="9ebcb985-b04c-4260-b7cc-1706899660a6" providerId="ADAL" clId="{2EA6E945-F077-41E6-945B-A19D199A9138}"/>
    <pc:docChg chg="undo custSel addSld delSld modSld sldOrd modMainMaster">
      <pc:chgData name="Jeff Kowalczik" userId="9ebcb985-b04c-4260-b7cc-1706899660a6" providerId="ADAL" clId="{2EA6E945-F077-41E6-945B-A19D199A9138}" dt="2023-09-12T18:09:01.180" v="1112" actId="1076"/>
      <pc:docMkLst>
        <pc:docMk/>
      </pc:docMkLst>
      <pc:sldChg chg="modSp add del mod modClrScheme chgLayout">
        <pc:chgData name="Jeff Kowalczik" userId="9ebcb985-b04c-4260-b7cc-1706899660a6" providerId="ADAL" clId="{2EA6E945-F077-41E6-945B-A19D199A9138}" dt="2023-09-12T17:37:28.667" v="839" actId="47"/>
        <pc:sldMkLst>
          <pc:docMk/>
          <pc:sldMk cId="1676245081" sldId="257"/>
        </pc:sldMkLst>
        <pc:spChg chg="mod ord">
          <ac:chgData name="Jeff Kowalczik" userId="9ebcb985-b04c-4260-b7cc-1706899660a6" providerId="ADAL" clId="{2EA6E945-F077-41E6-945B-A19D199A9138}" dt="2023-09-07T19:33:28.703" v="37" actId="20577"/>
          <ac:spMkLst>
            <pc:docMk/>
            <pc:sldMk cId="1676245081" sldId="257"/>
            <ac:spMk id="2" creationId="{16963AD3-A248-FBE5-F49E-D400CE744F18}"/>
          </ac:spMkLst>
        </pc:spChg>
        <pc:spChg chg="mod ord">
          <ac:chgData name="Jeff Kowalczik" userId="9ebcb985-b04c-4260-b7cc-1706899660a6" providerId="ADAL" clId="{2EA6E945-F077-41E6-945B-A19D199A9138}" dt="2023-09-07T19:32:55.702" v="15" actId="700"/>
          <ac:spMkLst>
            <pc:docMk/>
            <pc:sldMk cId="1676245081" sldId="257"/>
            <ac:spMk id="3" creationId="{5C6012C8-877F-75F1-9622-531F42134BE4}"/>
          </ac:spMkLst>
        </pc:spChg>
        <pc:spChg chg="mod ord">
          <ac:chgData name="Jeff Kowalczik" userId="9ebcb985-b04c-4260-b7cc-1706899660a6" providerId="ADAL" clId="{2EA6E945-F077-41E6-945B-A19D199A9138}" dt="2023-09-07T19:39:11.245" v="184" actId="20577"/>
          <ac:spMkLst>
            <pc:docMk/>
            <pc:sldMk cId="1676245081" sldId="257"/>
            <ac:spMk id="4" creationId="{52C17339-8784-8D0E-0702-EB7D63B9775A}"/>
          </ac:spMkLst>
        </pc:spChg>
        <pc:spChg chg="mod ord">
          <ac:chgData name="Jeff Kowalczik" userId="9ebcb985-b04c-4260-b7cc-1706899660a6" providerId="ADAL" clId="{2EA6E945-F077-41E6-945B-A19D199A9138}" dt="2023-09-07T19:32:55.702" v="15" actId="700"/>
          <ac:spMkLst>
            <pc:docMk/>
            <pc:sldMk cId="1676245081" sldId="257"/>
            <ac:spMk id="5" creationId="{D61C4E3F-A7B3-FA17-FED3-DA2A9F7F3848}"/>
          </ac:spMkLst>
        </pc:spChg>
        <pc:spChg chg="mod ord">
          <ac:chgData name="Jeff Kowalczik" userId="9ebcb985-b04c-4260-b7cc-1706899660a6" providerId="ADAL" clId="{2EA6E945-F077-41E6-945B-A19D199A9138}" dt="2023-09-07T19:32:55.717" v="16" actId="27636"/>
          <ac:spMkLst>
            <pc:docMk/>
            <pc:sldMk cId="1676245081" sldId="257"/>
            <ac:spMk id="6" creationId="{6F20BD15-34DE-0C5B-8789-110D5656A13D}"/>
          </ac:spMkLst>
        </pc:spChg>
      </pc:sldChg>
      <pc:sldChg chg="add del">
        <pc:chgData name="Jeff Kowalczik" userId="9ebcb985-b04c-4260-b7cc-1706899660a6" providerId="ADAL" clId="{2EA6E945-F077-41E6-945B-A19D199A9138}" dt="2023-09-07T19:36:54.653" v="170" actId="47"/>
        <pc:sldMkLst>
          <pc:docMk/>
          <pc:sldMk cId="3412060052" sldId="258"/>
        </pc:sldMkLst>
      </pc:sldChg>
      <pc:sldChg chg="add del">
        <pc:chgData name="Jeff Kowalczik" userId="9ebcb985-b04c-4260-b7cc-1706899660a6" providerId="ADAL" clId="{2EA6E945-F077-41E6-945B-A19D199A9138}" dt="2023-09-07T19:36:54.939" v="171" actId="47"/>
        <pc:sldMkLst>
          <pc:docMk/>
          <pc:sldMk cId="3543596254" sldId="259"/>
        </pc:sldMkLst>
      </pc:sldChg>
      <pc:sldChg chg="addSp delSp modSp add mod setBg delDesignElem chgLayout">
        <pc:chgData name="Jeff Kowalczik" userId="9ebcb985-b04c-4260-b7cc-1706899660a6" providerId="ADAL" clId="{2EA6E945-F077-41E6-945B-A19D199A9138}" dt="2023-09-12T18:09:01.180" v="1112" actId="1076"/>
        <pc:sldMkLst>
          <pc:docMk/>
          <pc:sldMk cId="2179484361" sldId="260"/>
        </pc:sldMkLst>
        <pc:spChg chg="mod ord">
          <ac:chgData name="Jeff Kowalczik" userId="9ebcb985-b04c-4260-b7cc-1706899660a6" providerId="ADAL" clId="{2EA6E945-F077-41E6-945B-A19D199A9138}" dt="2023-09-07T19:33:39.377" v="52" actId="6264"/>
          <ac:spMkLst>
            <pc:docMk/>
            <pc:sldMk cId="2179484361" sldId="260"/>
            <ac:spMk id="2" creationId="{5F3AD73A-4974-DD65-7FBD-7A18308AC1A3}"/>
          </ac:spMkLst>
        </pc:spChg>
        <pc:spChg chg="add del mod">
          <ac:chgData name="Jeff Kowalczik" userId="9ebcb985-b04c-4260-b7cc-1706899660a6" providerId="ADAL" clId="{2EA6E945-F077-41E6-945B-A19D199A9138}" dt="2023-09-07T19:33:39.377" v="52" actId="6264"/>
          <ac:spMkLst>
            <pc:docMk/>
            <pc:sldMk cId="2179484361" sldId="260"/>
            <ac:spMk id="3" creationId="{EB52030E-5445-AD3F-E975-30850A052439}"/>
          </ac:spMkLst>
        </pc:spChg>
        <pc:spChg chg="add del mod">
          <ac:chgData name="Jeff Kowalczik" userId="9ebcb985-b04c-4260-b7cc-1706899660a6" providerId="ADAL" clId="{2EA6E945-F077-41E6-945B-A19D199A9138}" dt="2023-09-07T19:33:39.377" v="52" actId="6264"/>
          <ac:spMkLst>
            <pc:docMk/>
            <pc:sldMk cId="2179484361" sldId="260"/>
            <ac:spMk id="5" creationId="{4D80CD53-F8E0-C4C4-3D0C-D258D6AEA686}"/>
          </ac:spMkLst>
        </pc:spChg>
        <pc:spChg chg="del">
          <ac:chgData name="Jeff Kowalczik" userId="9ebcb985-b04c-4260-b7cc-1706899660a6" providerId="ADAL" clId="{2EA6E945-F077-41E6-945B-A19D199A9138}" dt="2023-09-07T18:06:27.665" v="5"/>
          <ac:spMkLst>
            <pc:docMk/>
            <pc:sldMk cId="2179484361" sldId="260"/>
            <ac:spMk id="9" creationId="{4E78424C-6FD0-41F8-9CAA-5DC19C42359F}"/>
          </ac:spMkLst>
        </pc:spChg>
        <pc:spChg chg="del">
          <ac:chgData name="Jeff Kowalczik" userId="9ebcb985-b04c-4260-b7cc-1706899660a6" providerId="ADAL" clId="{2EA6E945-F077-41E6-945B-A19D199A9138}" dt="2023-09-07T18:06:27.665" v="5"/>
          <ac:spMkLst>
            <pc:docMk/>
            <pc:sldMk cId="2179484361" sldId="260"/>
            <ac:spMk id="11" creationId="{DD136760-57DC-4301-8BEA-B71AD2D13905}"/>
          </ac:spMkLst>
        </pc:spChg>
        <pc:spChg chg="del">
          <ac:chgData name="Jeff Kowalczik" userId="9ebcb985-b04c-4260-b7cc-1706899660a6" providerId="ADAL" clId="{2EA6E945-F077-41E6-945B-A19D199A9138}" dt="2023-09-07T18:06:27.665" v="5"/>
          <ac:spMkLst>
            <pc:docMk/>
            <pc:sldMk cId="2179484361" sldId="260"/>
            <ac:spMk id="13" creationId="{BDC58DEA-1307-4F44-AD47-E613D8B76A89}"/>
          </ac:spMkLst>
        </pc:spChg>
        <pc:spChg chg="del">
          <ac:chgData name="Jeff Kowalczik" userId="9ebcb985-b04c-4260-b7cc-1706899660a6" providerId="ADAL" clId="{2EA6E945-F077-41E6-945B-A19D199A9138}" dt="2023-09-07T18:06:27.665" v="5"/>
          <ac:spMkLst>
            <pc:docMk/>
            <pc:sldMk cId="2179484361" sldId="260"/>
            <ac:spMk id="15" creationId="{C99B912D-1E4B-42AF-A2BE-CFEFEC916EE7}"/>
          </ac:spMkLst>
        </pc:spChg>
        <pc:graphicFrameChg chg="mod ord modGraphic">
          <ac:chgData name="Jeff Kowalczik" userId="9ebcb985-b04c-4260-b7cc-1706899660a6" providerId="ADAL" clId="{2EA6E945-F077-41E6-945B-A19D199A9138}" dt="2023-09-12T18:09:01.180" v="1112" actId="1076"/>
          <ac:graphicFrameMkLst>
            <pc:docMk/>
            <pc:sldMk cId="2179484361" sldId="260"/>
            <ac:graphicFrameMk id="4" creationId="{5ED2E89B-5BBA-0ED4-3497-8B3C3D38601A}"/>
          </ac:graphicFrameMkLst>
        </pc:graphicFrameChg>
      </pc:sldChg>
      <pc:sldChg chg="del">
        <pc:chgData name="Jeff Kowalczik" userId="9ebcb985-b04c-4260-b7cc-1706899660a6" providerId="ADAL" clId="{2EA6E945-F077-41E6-945B-A19D199A9138}" dt="2023-09-07T19:52:45.176" v="220" actId="47"/>
        <pc:sldMkLst>
          <pc:docMk/>
          <pc:sldMk cId="2411438586" sldId="264"/>
        </pc:sldMkLst>
      </pc:sldChg>
      <pc:sldChg chg="modSp mod ord">
        <pc:chgData name="Jeff Kowalczik" userId="9ebcb985-b04c-4260-b7cc-1706899660a6" providerId="ADAL" clId="{2EA6E945-F077-41E6-945B-A19D199A9138}" dt="2023-09-11T14:27:43.765" v="823" actId="20577"/>
        <pc:sldMkLst>
          <pc:docMk/>
          <pc:sldMk cId="3129679753" sldId="271"/>
        </pc:sldMkLst>
        <pc:spChg chg="mod">
          <ac:chgData name="Jeff Kowalczik" userId="9ebcb985-b04c-4260-b7cc-1706899660a6" providerId="ADAL" clId="{2EA6E945-F077-41E6-945B-A19D199A9138}" dt="2023-09-11T14:27:43.765" v="823" actId="20577"/>
          <ac:spMkLst>
            <pc:docMk/>
            <pc:sldMk cId="3129679753" sldId="271"/>
            <ac:spMk id="3" creationId="{00000000-0000-0000-0000-000000000000}"/>
          </ac:spMkLst>
        </pc:spChg>
      </pc:sldChg>
      <pc:sldChg chg="modSp del mod ord">
        <pc:chgData name="Jeff Kowalczik" userId="9ebcb985-b04c-4260-b7cc-1706899660a6" providerId="ADAL" clId="{2EA6E945-F077-41E6-945B-A19D199A9138}" dt="2023-09-08T14:36:54.986" v="630" actId="47"/>
        <pc:sldMkLst>
          <pc:docMk/>
          <pc:sldMk cId="2359183424" sldId="272"/>
        </pc:sldMkLst>
        <pc:spChg chg="mod">
          <ac:chgData name="Jeff Kowalczik" userId="9ebcb985-b04c-4260-b7cc-1706899660a6" providerId="ADAL" clId="{2EA6E945-F077-41E6-945B-A19D199A9138}" dt="2023-09-08T14:35:46.642" v="573" actId="20577"/>
          <ac:spMkLst>
            <pc:docMk/>
            <pc:sldMk cId="2359183424" sldId="272"/>
            <ac:spMk id="2" creationId="{00000000-0000-0000-0000-000000000000}"/>
          </ac:spMkLst>
        </pc:spChg>
        <pc:spChg chg="mod">
          <ac:chgData name="Jeff Kowalczik" userId="9ebcb985-b04c-4260-b7cc-1706899660a6" providerId="ADAL" clId="{2EA6E945-F077-41E6-945B-A19D199A9138}" dt="2023-09-08T14:36:09.311" v="621" actId="27636"/>
          <ac:spMkLst>
            <pc:docMk/>
            <pc:sldMk cId="2359183424" sldId="272"/>
            <ac:spMk id="3" creationId="{00000000-0000-0000-0000-000000000000}"/>
          </ac:spMkLst>
        </pc:spChg>
      </pc:sldChg>
      <pc:sldChg chg="mod ord modShow">
        <pc:chgData name="Jeff Kowalczik" userId="9ebcb985-b04c-4260-b7cc-1706899660a6" providerId="ADAL" clId="{2EA6E945-F077-41E6-945B-A19D199A9138}" dt="2023-09-11T14:50:17.771" v="826"/>
        <pc:sldMkLst>
          <pc:docMk/>
          <pc:sldMk cId="4175244294" sldId="274"/>
        </pc:sldMkLst>
      </pc:sldChg>
      <pc:sldChg chg="addSp delSp modSp mod ord chgLayout">
        <pc:chgData name="Jeff Kowalczik" userId="9ebcb985-b04c-4260-b7cc-1706899660a6" providerId="ADAL" clId="{2EA6E945-F077-41E6-945B-A19D199A9138}" dt="2023-09-11T14:25:46.765" v="655" actId="1076"/>
        <pc:sldMkLst>
          <pc:docMk/>
          <pc:sldMk cId="377174044" sldId="275"/>
        </pc:sldMkLst>
        <pc:spChg chg="mod ord">
          <ac:chgData name="Jeff Kowalczik" userId="9ebcb985-b04c-4260-b7cc-1706899660a6" providerId="ADAL" clId="{2EA6E945-F077-41E6-945B-A19D199A9138}" dt="2023-09-11T14:25:05.063" v="643" actId="6264"/>
          <ac:spMkLst>
            <pc:docMk/>
            <pc:sldMk cId="377174044" sldId="275"/>
            <ac:spMk id="2" creationId="{00000000-0000-0000-0000-000000000000}"/>
          </ac:spMkLst>
        </pc:spChg>
        <pc:spChg chg="mod ord">
          <ac:chgData name="Jeff Kowalczik" userId="9ebcb985-b04c-4260-b7cc-1706899660a6" providerId="ADAL" clId="{2EA6E945-F077-41E6-945B-A19D199A9138}" dt="2023-09-11T14:25:05.063" v="643" actId="6264"/>
          <ac:spMkLst>
            <pc:docMk/>
            <pc:sldMk cId="377174044" sldId="275"/>
            <ac:spMk id="4" creationId="{00000000-0000-0000-0000-000000000000}"/>
          </ac:spMkLst>
        </pc:spChg>
        <pc:spChg chg="add del mod">
          <ac:chgData name="Jeff Kowalczik" userId="9ebcb985-b04c-4260-b7cc-1706899660a6" providerId="ADAL" clId="{2EA6E945-F077-41E6-945B-A19D199A9138}" dt="2023-09-11T14:25:05.063" v="643" actId="6264"/>
          <ac:spMkLst>
            <pc:docMk/>
            <pc:sldMk cId="377174044" sldId="275"/>
            <ac:spMk id="5" creationId="{8EDD392C-692D-8C7E-E61C-2D58C1A0E50E}"/>
          </ac:spMkLst>
        </pc:spChg>
        <pc:spChg chg="add del mod">
          <ac:chgData name="Jeff Kowalczik" userId="9ebcb985-b04c-4260-b7cc-1706899660a6" providerId="ADAL" clId="{2EA6E945-F077-41E6-945B-A19D199A9138}" dt="2023-09-11T14:25:05.063" v="643" actId="6264"/>
          <ac:spMkLst>
            <pc:docMk/>
            <pc:sldMk cId="377174044" sldId="275"/>
            <ac:spMk id="6" creationId="{B4281281-3FD1-9ED0-B108-5D9900E013A1}"/>
          </ac:spMkLst>
        </pc:spChg>
        <pc:spChg chg="add del mod">
          <ac:chgData name="Jeff Kowalczik" userId="9ebcb985-b04c-4260-b7cc-1706899660a6" providerId="ADAL" clId="{2EA6E945-F077-41E6-945B-A19D199A9138}" dt="2023-09-11T14:25:05.063" v="643" actId="6264"/>
          <ac:spMkLst>
            <pc:docMk/>
            <pc:sldMk cId="377174044" sldId="275"/>
            <ac:spMk id="7" creationId="{A1D10E61-D0C4-963E-371F-15B450C0134F}"/>
          </ac:spMkLst>
        </pc:spChg>
        <pc:spChg chg="mod ord">
          <ac:chgData name="Jeff Kowalczik" userId="9ebcb985-b04c-4260-b7cc-1706899660a6" providerId="ADAL" clId="{2EA6E945-F077-41E6-945B-A19D199A9138}" dt="2023-09-11T14:25:20.482" v="648" actId="27636"/>
          <ac:spMkLst>
            <pc:docMk/>
            <pc:sldMk cId="377174044" sldId="275"/>
            <ac:spMk id="13" creationId="{00000000-0000-0000-0000-000000000000}"/>
          </ac:spMkLst>
        </pc:spChg>
        <pc:picChg chg="add mod">
          <ac:chgData name="Jeff Kowalczik" userId="9ebcb985-b04c-4260-b7cc-1706899660a6" providerId="ADAL" clId="{2EA6E945-F077-41E6-945B-A19D199A9138}" dt="2023-09-11T14:25:46.765" v="655" actId="1076"/>
          <ac:picMkLst>
            <pc:docMk/>
            <pc:sldMk cId="377174044" sldId="275"/>
            <ac:picMk id="3" creationId="{BF2822DD-82D8-C2E6-C92F-23428CD3E6E7}"/>
          </ac:picMkLst>
        </pc:picChg>
      </pc:sldChg>
      <pc:sldChg chg="addSp delSp modSp mod chgLayout">
        <pc:chgData name="Jeff Kowalczik" userId="9ebcb985-b04c-4260-b7cc-1706899660a6" providerId="ADAL" clId="{2EA6E945-F077-41E6-945B-A19D199A9138}" dt="2023-09-11T14:59:04.512" v="830" actId="1076"/>
        <pc:sldMkLst>
          <pc:docMk/>
          <pc:sldMk cId="306259824" sldId="276"/>
        </pc:sldMkLst>
        <pc:spChg chg="mod ord">
          <ac:chgData name="Jeff Kowalczik" userId="9ebcb985-b04c-4260-b7cc-1706899660a6" providerId="ADAL" clId="{2EA6E945-F077-41E6-945B-A19D199A9138}" dt="2023-09-11T14:24:39.143" v="640" actId="6264"/>
          <ac:spMkLst>
            <pc:docMk/>
            <pc:sldMk cId="306259824" sldId="276"/>
            <ac:spMk id="2" creationId="{00000000-0000-0000-0000-000000000000}"/>
          </ac:spMkLst>
        </pc:spChg>
        <pc:spChg chg="add del mod">
          <ac:chgData name="Jeff Kowalczik" userId="9ebcb985-b04c-4260-b7cc-1706899660a6" providerId="ADAL" clId="{2EA6E945-F077-41E6-945B-A19D199A9138}" dt="2023-09-11T14:24:39.143" v="640" actId="6264"/>
          <ac:spMkLst>
            <pc:docMk/>
            <pc:sldMk cId="306259824" sldId="276"/>
            <ac:spMk id="3" creationId="{E41A88A6-262E-A1E0-58D5-1BF1512C35DA}"/>
          </ac:spMkLst>
        </pc:spChg>
        <pc:spChg chg="mod ord">
          <ac:chgData name="Jeff Kowalczik" userId="9ebcb985-b04c-4260-b7cc-1706899660a6" providerId="ADAL" clId="{2EA6E945-F077-41E6-945B-A19D199A9138}" dt="2023-09-11T14:24:39.143" v="640" actId="6264"/>
          <ac:spMkLst>
            <pc:docMk/>
            <pc:sldMk cId="306259824" sldId="276"/>
            <ac:spMk id="4" creationId="{00000000-0000-0000-0000-000000000000}"/>
          </ac:spMkLst>
        </pc:spChg>
        <pc:spChg chg="add del mod">
          <ac:chgData name="Jeff Kowalczik" userId="9ebcb985-b04c-4260-b7cc-1706899660a6" providerId="ADAL" clId="{2EA6E945-F077-41E6-945B-A19D199A9138}" dt="2023-09-11T14:24:39.143" v="640" actId="6264"/>
          <ac:spMkLst>
            <pc:docMk/>
            <pc:sldMk cId="306259824" sldId="276"/>
            <ac:spMk id="5" creationId="{7C224F82-20B6-7293-D380-128D12D2765E}"/>
          </ac:spMkLst>
        </pc:spChg>
        <pc:spChg chg="add mod ord">
          <ac:chgData name="Jeff Kowalczik" userId="9ebcb985-b04c-4260-b7cc-1706899660a6" providerId="ADAL" clId="{2EA6E945-F077-41E6-945B-A19D199A9138}" dt="2023-09-11T14:24:39.143" v="640" actId="6264"/>
          <ac:spMkLst>
            <pc:docMk/>
            <pc:sldMk cId="306259824" sldId="276"/>
            <ac:spMk id="8" creationId="{C5597B2C-1411-4627-A971-6A279AA81B0D}"/>
          </ac:spMkLst>
        </pc:spChg>
        <pc:picChg chg="mod">
          <ac:chgData name="Jeff Kowalczik" userId="9ebcb985-b04c-4260-b7cc-1706899660a6" providerId="ADAL" clId="{2EA6E945-F077-41E6-945B-A19D199A9138}" dt="2023-09-11T14:59:04.512" v="830" actId="1076"/>
          <ac:picMkLst>
            <pc:docMk/>
            <pc:sldMk cId="306259824" sldId="276"/>
            <ac:picMk id="6" creationId="{00000000-0000-0000-0000-000000000000}"/>
          </ac:picMkLst>
        </pc:picChg>
        <pc:picChg chg="mod">
          <ac:chgData name="Jeff Kowalczik" userId="9ebcb985-b04c-4260-b7cc-1706899660a6" providerId="ADAL" clId="{2EA6E945-F077-41E6-945B-A19D199A9138}" dt="2023-09-11T14:59:02.520" v="829" actId="14100"/>
          <ac:picMkLst>
            <pc:docMk/>
            <pc:sldMk cId="306259824" sldId="276"/>
            <ac:picMk id="7" creationId="{00000000-0000-0000-0000-000000000000}"/>
          </ac:picMkLst>
        </pc:picChg>
      </pc:sldChg>
      <pc:sldChg chg="del">
        <pc:chgData name="Jeff Kowalczik" userId="9ebcb985-b04c-4260-b7cc-1706899660a6" providerId="ADAL" clId="{2EA6E945-F077-41E6-945B-A19D199A9138}" dt="2023-09-07T19:52:45.007" v="219" actId="47"/>
        <pc:sldMkLst>
          <pc:docMk/>
          <pc:sldMk cId="4066071458" sldId="296"/>
        </pc:sldMkLst>
      </pc:sldChg>
      <pc:sldChg chg="ord">
        <pc:chgData name="Jeff Kowalczik" userId="9ebcb985-b04c-4260-b7cc-1706899660a6" providerId="ADAL" clId="{2EA6E945-F077-41E6-945B-A19D199A9138}" dt="2023-09-07T19:53:43.380" v="243"/>
        <pc:sldMkLst>
          <pc:docMk/>
          <pc:sldMk cId="2127835020" sldId="350"/>
        </pc:sldMkLst>
      </pc:sldChg>
      <pc:sldChg chg="add">
        <pc:chgData name="Jeff Kowalczik" userId="9ebcb985-b04c-4260-b7cc-1706899660a6" providerId="ADAL" clId="{2EA6E945-F077-41E6-945B-A19D199A9138}" dt="2023-09-07T19:52:39.397" v="218"/>
        <pc:sldMkLst>
          <pc:docMk/>
          <pc:sldMk cId="4292723925" sldId="374"/>
        </pc:sldMkLst>
      </pc:sldChg>
      <pc:sldChg chg="add">
        <pc:chgData name="Jeff Kowalczik" userId="9ebcb985-b04c-4260-b7cc-1706899660a6" providerId="ADAL" clId="{2EA6E945-F077-41E6-945B-A19D199A9138}" dt="2023-09-07T19:52:39.397" v="218"/>
        <pc:sldMkLst>
          <pc:docMk/>
          <pc:sldMk cId="1071906552" sldId="375"/>
        </pc:sldMkLst>
      </pc:sldChg>
      <pc:sldChg chg="add">
        <pc:chgData name="Jeff Kowalczik" userId="9ebcb985-b04c-4260-b7cc-1706899660a6" providerId="ADAL" clId="{2EA6E945-F077-41E6-945B-A19D199A9138}" dt="2023-09-07T19:52:39.397" v="218"/>
        <pc:sldMkLst>
          <pc:docMk/>
          <pc:sldMk cId="2581220124" sldId="510"/>
        </pc:sldMkLst>
      </pc:sldChg>
      <pc:sldChg chg="addSp delSp modSp add mod chgLayout">
        <pc:chgData name="Jeff Kowalczik" userId="9ebcb985-b04c-4260-b7cc-1706899660a6" providerId="ADAL" clId="{2EA6E945-F077-41E6-945B-A19D199A9138}" dt="2023-09-07T19:55:30.592" v="271" actId="1037"/>
        <pc:sldMkLst>
          <pc:docMk/>
          <pc:sldMk cId="839455506" sldId="538"/>
        </pc:sldMkLst>
        <pc:spChg chg="mod ord">
          <ac:chgData name="Jeff Kowalczik" userId="9ebcb985-b04c-4260-b7cc-1706899660a6" providerId="ADAL" clId="{2EA6E945-F077-41E6-945B-A19D199A9138}" dt="2023-09-07T19:55:04.752" v="245" actId="6264"/>
          <ac:spMkLst>
            <pc:docMk/>
            <pc:sldMk cId="839455506" sldId="538"/>
            <ac:spMk id="2" creationId="{91E4967F-0E50-4613-834C-139860A48531}"/>
          </ac:spMkLst>
        </pc:spChg>
        <pc:spChg chg="add del mod">
          <ac:chgData name="Jeff Kowalczik" userId="9ebcb985-b04c-4260-b7cc-1706899660a6" providerId="ADAL" clId="{2EA6E945-F077-41E6-945B-A19D199A9138}" dt="2023-09-07T19:55:04.752" v="245" actId="6264"/>
          <ac:spMkLst>
            <pc:docMk/>
            <pc:sldMk cId="839455506" sldId="538"/>
            <ac:spMk id="3" creationId="{7E1495F9-3B3B-949D-F176-963BF3F99B54}"/>
          </ac:spMkLst>
        </pc:spChg>
        <pc:spChg chg="add del mod">
          <ac:chgData name="Jeff Kowalczik" userId="9ebcb985-b04c-4260-b7cc-1706899660a6" providerId="ADAL" clId="{2EA6E945-F077-41E6-945B-A19D199A9138}" dt="2023-09-07T19:55:04.752" v="245" actId="6264"/>
          <ac:spMkLst>
            <pc:docMk/>
            <pc:sldMk cId="839455506" sldId="538"/>
            <ac:spMk id="4" creationId="{A77A0266-B5D6-457B-0783-663DEACAE214}"/>
          </ac:spMkLst>
        </pc:spChg>
        <pc:spChg chg="mod ord">
          <ac:chgData name="Jeff Kowalczik" userId="9ebcb985-b04c-4260-b7cc-1706899660a6" providerId="ADAL" clId="{2EA6E945-F077-41E6-945B-A19D199A9138}" dt="2023-09-07T19:55:04.752" v="245" actId="6264"/>
          <ac:spMkLst>
            <pc:docMk/>
            <pc:sldMk cId="839455506" sldId="538"/>
            <ac:spMk id="5" creationId="{428A3AB5-A34D-411B-9CCB-F7F342F2BBA7}"/>
          </ac:spMkLst>
        </pc:spChg>
        <pc:spChg chg="add del mod ord">
          <ac:chgData name="Jeff Kowalczik" userId="9ebcb985-b04c-4260-b7cc-1706899660a6" providerId="ADAL" clId="{2EA6E945-F077-41E6-945B-A19D199A9138}" dt="2023-09-07T19:55:06.956" v="246" actId="478"/>
          <ac:spMkLst>
            <pc:docMk/>
            <pc:sldMk cId="839455506" sldId="538"/>
            <ac:spMk id="6" creationId="{43B096A5-6B59-EE37-CE41-E2B2B082CB28}"/>
          </ac:spMkLst>
        </pc:spChg>
        <pc:picChg chg="mod">
          <ac:chgData name="Jeff Kowalczik" userId="9ebcb985-b04c-4260-b7cc-1706899660a6" providerId="ADAL" clId="{2EA6E945-F077-41E6-945B-A19D199A9138}" dt="2023-09-07T19:55:30.592" v="271" actId="1037"/>
          <ac:picMkLst>
            <pc:docMk/>
            <pc:sldMk cId="839455506" sldId="538"/>
            <ac:picMk id="8" creationId="{84D152A3-D7D0-45A6-BBBA-EAB5998B04DE}"/>
          </ac:picMkLst>
        </pc:picChg>
        <pc:picChg chg="del">
          <ac:chgData name="Jeff Kowalczik" userId="9ebcb985-b04c-4260-b7cc-1706899660a6" providerId="ADAL" clId="{2EA6E945-F077-41E6-945B-A19D199A9138}" dt="2023-09-07T19:55:02.765" v="244" actId="478"/>
          <ac:picMkLst>
            <pc:docMk/>
            <pc:sldMk cId="839455506" sldId="538"/>
            <ac:picMk id="9" creationId="{EFCEB597-62AA-4DD5-BE10-EF038AC68DC9}"/>
          </ac:picMkLst>
        </pc:picChg>
        <pc:picChg chg="del">
          <ac:chgData name="Jeff Kowalczik" userId="9ebcb985-b04c-4260-b7cc-1706899660a6" providerId="ADAL" clId="{2EA6E945-F077-41E6-945B-A19D199A9138}" dt="2023-09-07T19:55:02.765" v="244" actId="478"/>
          <ac:picMkLst>
            <pc:docMk/>
            <pc:sldMk cId="839455506" sldId="538"/>
            <ac:picMk id="11" creationId="{331A8D8B-6104-469D-9AA7-20D73078EBFE}"/>
          </ac:picMkLst>
        </pc:picChg>
        <pc:picChg chg="mod">
          <ac:chgData name="Jeff Kowalczik" userId="9ebcb985-b04c-4260-b7cc-1706899660a6" providerId="ADAL" clId="{2EA6E945-F077-41E6-945B-A19D199A9138}" dt="2023-09-07T19:55:30.592" v="271" actId="1037"/>
          <ac:picMkLst>
            <pc:docMk/>
            <pc:sldMk cId="839455506" sldId="538"/>
            <ac:picMk id="21" creationId="{4662CAAA-5413-4D2B-AAAC-52A95799EC0A}"/>
          </ac:picMkLst>
        </pc:picChg>
      </pc:sldChg>
      <pc:sldChg chg="add del">
        <pc:chgData name="Jeff Kowalczik" userId="9ebcb985-b04c-4260-b7cc-1706899660a6" providerId="ADAL" clId="{2EA6E945-F077-41E6-945B-A19D199A9138}" dt="2023-09-07T19:53:01.791" v="223" actId="47"/>
        <pc:sldMkLst>
          <pc:docMk/>
          <pc:sldMk cId="1717091533" sldId="566"/>
        </pc:sldMkLst>
      </pc:sldChg>
      <pc:sldChg chg="add del">
        <pc:chgData name="Jeff Kowalczik" userId="9ebcb985-b04c-4260-b7cc-1706899660a6" providerId="ADAL" clId="{2EA6E945-F077-41E6-945B-A19D199A9138}" dt="2023-09-07T19:53:02.254" v="224" actId="47"/>
        <pc:sldMkLst>
          <pc:docMk/>
          <pc:sldMk cId="2869822799" sldId="568"/>
        </pc:sldMkLst>
      </pc:sldChg>
      <pc:sldChg chg="add del">
        <pc:chgData name="Jeff Kowalczik" userId="9ebcb985-b04c-4260-b7cc-1706899660a6" providerId="ADAL" clId="{2EA6E945-F077-41E6-945B-A19D199A9138}" dt="2023-09-07T19:53:02.624" v="225" actId="47"/>
        <pc:sldMkLst>
          <pc:docMk/>
          <pc:sldMk cId="1202664766" sldId="569"/>
        </pc:sldMkLst>
      </pc:sldChg>
      <pc:sldChg chg="add del">
        <pc:chgData name="Jeff Kowalczik" userId="9ebcb985-b04c-4260-b7cc-1706899660a6" providerId="ADAL" clId="{2EA6E945-F077-41E6-945B-A19D199A9138}" dt="2023-09-07T19:53:03.038" v="226" actId="47"/>
        <pc:sldMkLst>
          <pc:docMk/>
          <pc:sldMk cId="1766071896" sldId="570"/>
        </pc:sldMkLst>
      </pc:sldChg>
      <pc:sldChg chg="add del">
        <pc:chgData name="Jeff Kowalczik" userId="9ebcb985-b04c-4260-b7cc-1706899660a6" providerId="ADAL" clId="{2EA6E945-F077-41E6-945B-A19D199A9138}" dt="2023-09-07T19:53:03.589" v="227" actId="47"/>
        <pc:sldMkLst>
          <pc:docMk/>
          <pc:sldMk cId="4176972032" sldId="571"/>
        </pc:sldMkLst>
      </pc:sldChg>
      <pc:sldChg chg="add del">
        <pc:chgData name="Jeff Kowalczik" userId="9ebcb985-b04c-4260-b7cc-1706899660a6" providerId="ADAL" clId="{2EA6E945-F077-41E6-945B-A19D199A9138}" dt="2023-09-07T19:53:04.242" v="228" actId="47"/>
        <pc:sldMkLst>
          <pc:docMk/>
          <pc:sldMk cId="3033324765" sldId="572"/>
        </pc:sldMkLst>
      </pc:sldChg>
      <pc:sldChg chg="addSp delSp modSp add mod chgLayout">
        <pc:chgData name="Jeff Kowalczik" userId="9ebcb985-b04c-4260-b7cc-1706899660a6" providerId="ADAL" clId="{2EA6E945-F077-41E6-945B-A19D199A9138}" dt="2023-09-07T19:55:25.881" v="260" actId="1037"/>
        <pc:sldMkLst>
          <pc:docMk/>
          <pc:sldMk cId="2017069764" sldId="573"/>
        </pc:sldMkLst>
        <pc:spChg chg="mod ord">
          <ac:chgData name="Jeff Kowalczik" userId="9ebcb985-b04c-4260-b7cc-1706899660a6" providerId="ADAL" clId="{2EA6E945-F077-41E6-945B-A19D199A9138}" dt="2023-09-07T19:55:20.484" v="250" actId="6264"/>
          <ac:spMkLst>
            <pc:docMk/>
            <pc:sldMk cId="2017069764" sldId="573"/>
            <ac:spMk id="2" creationId="{91E4967F-0E50-4613-834C-139860A48531}"/>
          </ac:spMkLst>
        </pc:spChg>
        <pc:spChg chg="mod ord">
          <ac:chgData name="Jeff Kowalczik" userId="9ebcb985-b04c-4260-b7cc-1706899660a6" providerId="ADAL" clId="{2EA6E945-F077-41E6-945B-A19D199A9138}" dt="2023-09-07T19:55:20.484" v="250" actId="6264"/>
          <ac:spMkLst>
            <pc:docMk/>
            <pc:sldMk cId="2017069764" sldId="573"/>
            <ac:spMk id="5" creationId="{428A3AB5-A34D-411B-9CCB-F7F342F2BBA7}"/>
          </ac:spMkLst>
        </pc:spChg>
        <pc:spChg chg="add del mod">
          <ac:chgData name="Jeff Kowalczik" userId="9ebcb985-b04c-4260-b7cc-1706899660a6" providerId="ADAL" clId="{2EA6E945-F077-41E6-945B-A19D199A9138}" dt="2023-09-07T19:55:20.484" v="250" actId="6264"/>
          <ac:spMkLst>
            <pc:docMk/>
            <pc:sldMk cId="2017069764" sldId="573"/>
            <ac:spMk id="6" creationId="{59000D22-C478-9206-3426-5D7857594C77}"/>
          </ac:spMkLst>
        </pc:spChg>
        <pc:spChg chg="add del mod">
          <ac:chgData name="Jeff Kowalczik" userId="9ebcb985-b04c-4260-b7cc-1706899660a6" providerId="ADAL" clId="{2EA6E945-F077-41E6-945B-A19D199A9138}" dt="2023-09-07T19:55:20.484" v="250" actId="6264"/>
          <ac:spMkLst>
            <pc:docMk/>
            <pc:sldMk cId="2017069764" sldId="573"/>
            <ac:spMk id="7" creationId="{D6A8C37B-A4E9-1A24-173E-210D2714FB0E}"/>
          </ac:spMkLst>
        </pc:spChg>
        <pc:spChg chg="add del mod ord">
          <ac:chgData name="Jeff Kowalczik" userId="9ebcb985-b04c-4260-b7cc-1706899660a6" providerId="ADAL" clId="{2EA6E945-F077-41E6-945B-A19D199A9138}" dt="2023-09-07T19:55:21.973" v="251" actId="478"/>
          <ac:spMkLst>
            <pc:docMk/>
            <pc:sldMk cId="2017069764" sldId="573"/>
            <ac:spMk id="8" creationId="{7ED7699F-36B6-37CC-8751-B0EE44ADD3EB}"/>
          </ac:spMkLst>
        </pc:spChg>
        <pc:picChg chg="mod">
          <ac:chgData name="Jeff Kowalczik" userId="9ebcb985-b04c-4260-b7cc-1706899660a6" providerId="ADAL" clId="{2EA6E945-F077-41E6-945B-A19D199A9138}" dt="2023-09-07T19:55:25.881" v="260" actId="1037"/>
          <ac:picMkLst>
            <pc:docMk/>
            <pc:sldMk cId="2017069764" sldId="573"/>
            <ac:picMk id="3" creationId="{7939F4C7-0113-4FF8-B216-70DC83592A48}"/>
          </ac:picMkLst>
        </pc:picChg>
        <pc:picChg chg="mod">
          <ac:chgData name="Jeff Kowalczik" userId="9ebcb985-b04c-4260-b7cc-1706899660a6" providerId="ADAL" clId="{2EA6E945-F077-41E6-945B-A19D199A9138}" dt="2023-09-07T19:55:25.881" v="260" actId="1037"/>
          <ac:picMkLst>
            <pc:docMk/>
            <pc:sldMk cId="2017069764" sldId="573"/>
            <ac:picMk id="4" creationId="{AF0B39E0-1B96-47CC-85F3-49C96DE850EA}"/>
          </ac:picMkLst>
        </pc:picChg>
        <pc:picChg chg="del">
          <ac:chgData name="Jeff Kowalczik" userId="9ebcb985-b04c-4260-b7cc-1706899660a6" providerId="ADAL" clId="{2EA6E945-F077-41E6-945B-A19D199A9138}" dt="2023-09-07T19:55:18.412" v="249" actId="478"/>
          <ac:picMkLst>
            <pc:docMk/>
            <pc:sldMk cId="2017069764" sldId="573"/>
            <ac:picMk id="9" creationId="{EFCEB597-62AA-4DD5-BE10-EF038AC68DC9}"/>
          </ac:picMkLst>
        </pc:picChg>
        <pc:picChg chg="del">
          <ac:chgData name="Jeff Kowalczik" userId="9ebcb985-b04c-4260-b7cc-1706899660a6" providerId="ADAL" clId="{2EA6E945-F077-41E6-945B-A19D199A9138}" dt="2023-09-07T19:55:18.412" v="249" actId="478"/>
          <ac:picMkLst>
            <pc:docMk/>
            <pc:sldMk cId="2017069764" sldId="573"/>
            <ac:picMk id="11" creationId="{331A8D8B-6104-469D-9AA7-20D73078EBFE}"/>
          </ac:picMkLst>
        </pc:picChg>
      </pc:sldChg>
      <pc:sldChg chg="add del">
        <pc:chgData name="Jeff Kowalczik" userId="9ebcb985-b04c-4260-b7cc-1706899660a6" providerId="ADAL" clId="{2EA6E945-F077-41E6-945B-A19D199A9138}" dt="2023-09-07T19:53:01.273" v="222" actId="47"/>
        <pc:sldMkLst>
          <pc:docMk/>
          <pc:sldMk cId="1347178811" sldId="574"/>
        </pc:sldMkLst>
      </pc:sldChg>
      <pc:sldChg chg="addSp delSp modSp add mod chgLayout">
        <pc:chgData name="Jeff Kowalczik" userId="9ebcb985-b04c-4260-b7cc-1706899660a6" providerId="ADAL" clId="{2EA6E945-F077-41E6-945B-A19D199A9138}" dt="2023-09-07T19:57:19.665" v="488" actId="478"/>
        <pc:sldMkLst>
          <pc:docMk/>
          <pc:sldMk cId="4210505439" sldId="575"/>
        </pc:sldMkLst>
        <pc:spChg chg="mod ord">
          <ac:chgData name="Jeff Kowalczik" userId="9ebcb985-b04c-4260-b7cc-1706899660a6" providerId="ADAL" clId="{2EA6E945-F077-41E6-945B-A19D199A9138}" dt="2023-09-07T19:57:18.146" v="487" actId="6264"/>
          <ac:spMkLst>
            <pc:docMk/>
            <pc:sldMk cId="4210505439" sldId="575"/>
            <ac:spMk id="2" creationId="{91E4967F-0E50-4613-834C-139860A48531}"/>
          </ac:spMkLst>
        </pc:spChg>
        <pc:spChg chg="mod ord">
          <ac:chgData name="Jeff Kowalczik" userId="9ebcb985-b04c-4260-b7cc-1706899660a6" providerId="ADAL" clId="{2EA6E945-F077-41E6-945B-A19D199A9138}" dt="2023-09-07T19:57:18.146" v="487" actId="6264"/>
          <ac:spMkLst>
            <pc:docMk/>
            <pc:sldMk cId="4210505439" sldId="575"/>
            <ac:spMk id="5" creationId="{428A3AB5-A34D-411B-9CCB-F7F342F2BBA7}"/>
          </ac:spMkLst>
        </pc:spChg>
        <pc:spChg chg="add del mod">
          <ac:chgData name="Jeff Kowalczik" userId="9ebcb985-b04c-4260-b7cc-1706899660a6" providerId="ADAL" clId="{2EA6E945-F077-41E6-945B-A19D199A9138}" dt="2023-09-07T19:57:18.146" v="487" actId="6264"/>
          <ac:spMkLst>
            <pc:docMk/>
            <pc:sldMk cId="4210505439" sldId="575"/>
            <ac:spMk id="6" creationId="{05FB61CF-8CC3-2A43-F104-4408E467215E}"/>
          </ac:spMkLst>
        </pc:spChg>
        <pc:spChg chg="add del mod">
          <ac:chgData name="Jeff Kowalczik" userId="9ebcb985-b04c-4260-b7cc-1706899660a6" providerId="ADAL" clId="{2EA6E945-F077-41E6-945B-A19D199A9138}" dt="2023-09-07T19:57:18.146" v="487" actId="6264"/>
          <ac:spMkLst>
            <pc:docMk/>
            <pc:sldMk cId="4210505439" sldId="575"/>
            <ac:spMk id="7" creationId="{32ACBE26-B35F-C128-2CB5-64C62E5A9546}"/>
          </ac:spMkLst>
        </pc:spChg>
        <pc:spChg chg="add del mod ord">
          <ac:chgData name="Jeff Kowalczik" userId="9ebcb985-b04c-4260-b7cc-1706899660a6" providerId="ADAL" clId="{2EA6E945-F077-41E6-945B-A19D199A9138}" dt="2023-09-07T19:57:19.665" v="488" actId="478"/>
          <ac:spMkLst>
            <pc:docMk/>
            <pc:sldMk cId="4210505439" sldId="575"/>
            <ac:spMk id="8" creationId="{E949D161-8FB8-210D-6182-DD9B46F2E47F}"/>
          </ac:spMkLst>
        </pc:spChg>
        <pc:picChg chg="mod">
          <ac:chgData name="Jeff Kowalczik" userId="9ebcb985-b04c-4260-b7cc-1706899660a6" providerId="ADAL" clId="{2EA6E945-F077-41E6-945B-A19D199A9138}" dt="2023-09-07T19:57:15.821" v="486" actId="1037"/>
          <ac:picMkLst>
            <pc:docMk/>
            <pc:sldMk cId="4210505439" sldId="575"/>
            <ac:picMk id="3" creationId="{BD2F89F1-0F97-4CC2-B54C-84ABBF34BE76}"/>
          </ac:picMkLst>
        </pc:picChg>
        <pc:picChg chg="mod">
          <ac:chgData name="Jeff Kowalczik" userId="9ebcb985-b04c-4260-b7cc-1706899660a6" providerId="ADAL" clId="{2EA6E945-F077-41E6-945B-A19D199A9138}" dt="2023-09-07T19:57:15.821" v="486" actId="1037"/>
          <ac:picMkLst>
            <pc:docMk/>
            <pc:sldMk cId="4210505439" sldId="575"/>
            <ac:picMk id="4" creationId="{787E6361-4164-4689-B238-B352552E2242}"/>
          </ac:picMkLst>
        </pc:picChg>
        <pc:picChg chg="del">
          <ac:chgData name="Jeff Kowalczik" userId="9ebcb985-b04c-4260-b7cc-1706899660a6" providerId="ADAL" clId="{2EA6E945-F077-41E6-945B-A19D199A9138}" dt="2023-09-07T19:57:12.648" v="475" actId="478"/>
          <ac:picMkLst>
            <pc:docMk/>
            <pc:sldMk cId="4210505439" sldId="575"/>
            <ac:picMk id="9" creationId="{EFCEB597-62AA-4DD5-BE10-EF038AC68DC9}"/>
          </ac:picMkLst>
        </pc:picChg>
        <pc:picChg chg="del">
          <ac:chgData name="Jeff Kowalczik" userId="9ebcb985-b04c-4260-b7cc-1706899660a6" providerId="ADAL" clId="{2EA6E945-F077-41E6-945B-A19D199A9138}" dt="2023-09-07T19:57:12.648" v="475" actId="478"/>
          <ac:picMkLst>
            <pc:docMk/>
            <pc:sldMk cId="4210505439" sldId="575"/>
            <ac:picMk id="11" creationId="{331A8D8B-6104-469D-9AA7-20D73078EBFE}"/>
          </ac:picMkLst>
        </pc:picChg>
      </pc:sldChg>
      <pc:sldChg chg="add">
        <pc:chgData name="Jeff Kowalczik" userId="9ebcb985-b04c-4260-b7cc-1706899660a6" providerId="ADAL" clId="{2EA6E945-F077-41E6-945B-A19D199A9138}" dt="2023-09-07T19:52:39.397" v="218"/>
        <pc:sldMkLst>
          <pc:docMk/>
          <pc:sldMk cId="535460479" sldId="580"/>
        </pc:sldMkLst>
      </pc:sldChg>
      <pc:sldChg chg="addSp delSp modSp add mod chgLayout">
        <pc:chgData name="Jeff Kowalczik" userId="9ebcb985-b04c-4260-b7cc-1706899660a6" providerId="ADAL" clId="{2EA6E945-F077-41E6-945B-A19D199A9138}" dt="2023-09-07T19:56:57.349" v="474" actId="20577"/>
        <pc:sldMkLst>
          <pc:docMk/>
          <pc:sldMk cId="4088491418" sldId="581"/>
        </pc:sldMkLst>
        <pc:spChg chg="mod ord">
          <ac:chgData name="Jeff Kowalczik" userId="9ebcb985-b04c-4260-b7cc-1706899660a6" providerId="ADAL" clId="{2EA6E945-F077-41E6-945B-A19D199A9138}" dt="2023-09-07T19:55:45.022" v="285" actId="6264"/>
          <ac:spMkLst>
            <pc:docMk/>
            <pc:sldMk cId="4088491418" sldId="581"/>
            <ac:spMk id="2" creationId="{91E4967F-0E50-4613-834C-139860A48531}"/>
          </ac:spMkLst>
        </pc:spChg>
        <pc:spChg chg="add del mod">
          <ac:chgData name="Jeff Kowalczik" userId="9ebcb985-b04c-4260-b7cc-1706899660a6" providerId="ADAL" clId="{2EA6E945-F077-41E6-945B-A19D199A9138}" dt="2023-09-07T19:55:45.022" v="285" actId="6264"/>
          <ac:spMkLst>
            <pc:docMk/>
            <pc:sldMk cId="4088491418" sldId="581"/>
            <ac:spMk id="3" creationId="{0555A424-E682-0B4B-CC52-BDBB6D9ECEB4}"/>
          </ac:spMkLst>
        </pc:spChg>
        <pc:spChg chg="add del mod">
          <ac:chgData name="Jeff Kowalczik" userId="9ebcb985-b04c-4260-b7cc-1706899660a6" providerId="ADAL" clId="{2EA6E945-F077-41E6-945B-A19D199A9138}" dt="2023-09-07T19:55:45.022" v="285" actId="6264"/>
          <ac:spMkLst>
            <pc:docMk/>
            <pc:sldMk cId="4088491418" sldId="581"/>
            <ac:spMk id="4" creationId="{F872AE43-F126-A863-CF41-F3B29B11D205}"/>
          </ac:spMkLst>
        </pc:spChg>
        <pc:spChg chg="mod ord">
          <ac:chgData name="Jeff Kowalczik" userId="9ebcb985-b04c-4260-b7cc-1706899660a6" providerId="ADAL" clId="{2EA6E945-F077-41E6-945B-A19D199A9138}" dt="2023-09-07T19:56:57.349" v="474" actId="20577"/>
          <ac:spMkLst>
            <pc:docMk/>
            <pc:sldMk cId="4088491418" sldId="581"/>
            <ac:spMk id="5" creationId="{428A3AB5-A34D-411B-9CCB-F7F342F2BBA7}"/>
          </ac:spMkLst>
        </pc:spChg>
        <pc:spChg chg="add del mod ord">
          <ac:chgData name="Jeff Kowalczik" userId="9ebcb985-b04c-4260-b7cc-1706899660a6" providerId="ADAL" clId="{2EA6E945-F077-41E6-945B-A19D199A9138}" dt="2023-09-07T19:55:46.424" v="286" actId="478"/>
          <ac:spMkLst>
            <pc:docMk/>
            <pc:sldMk cId="4088491418" sldId="581"/>
            <ac:spMk id="8" creationId="{B802F234-35D5-7F1F-BF92-B22FB88774CC}"/>
          </ac:spMkLst>
        </pc:spChg>
        <pc:picChg chg="mod">
          <ac:chgData name="Jeff Kowalczik" userId="9ebcb985-b04c-4260-b7cc-1706899660a6" providerId="ADAL" clId="{2EA6E945-F077-41E6-945B-A19D199A9138}" dt="2023-09-07T19:55:42.247" v="284" actId="1037"/>
          <ac:picMkLst>
            <pc:docMk/>
            <pc:sldMk cId="4088491418" sldId="581"/>
            <ac:picMk id="6" creationId="{2CDAC1AF-D6C4-4151-8340-8941E1120AA7}"/>
          </ac:picMkLst>
        </pc:picChg>
        <pc:picChg chg="mod">
          <ac:chgData name="Jeff Kowalczik" userId="9ebcb985-b04c-4260-b7cc-1706899660a6" providerId="ADAL" clId="{2EA6E945-F077-41E6-945B-A19D199A9138}" dt="2023-09-07T19:55:42.247" v="284" actId="1037"/>
          <ac:picMkLst>
            <pc:docMk/>
            <pc:sldMk cId="4088491418" sldId="581"/>
            <ac:picMk id="7" creationId="{6F467B10-E5E0-4A30-A52A-8857674B3624}"/>
          </ac:picMkLst>
        </pc:picChg>
        <pc:picChg chg="del">
          <ac:chgData name="Jeff Kowalczik" userId="9ebcb985-b04c-4260-b7cc-1706899660a6" providerId="ADAL" clId="{2EA6E945-F077-41E6-945B-A19D199A9138}" dt="2023-09-07T19:55:37.788" v="272" actId="478"/>
          <ac:picMkLst>
            <pc:docMk/>
            <pc:sldMk cId="4088491418" sldId="581"/>
            <ac:picMk id="9" creationId="{EFCEB597-62AA-4DD5-BE10-EF038AC68DC9}"/>
          </ac:picMkLst>
        </pc:picChg>
        <pc:picChg chg="del">
          <ac:chgData name="Jeff Kowalczik" userId="9ebcb985-b04c-4260-b7cc-1706899660a6" providerId="ADAL" clId="{2EA6E945-F077-41E6-945B-A19D199A9138}" dt="2023-09-07T19:55:37.788" v="272" actId="478"/>
          <ac:picMkLst>
            <pc:docMk/>
            <pc:sldMk cId="4088491418" sldId="581"/>
            <ac:picMk id="11" creationId="{331A8D8B-6104-469D-9AA7-20D73078EBFE}"/>
          </ac:picMkLst>
        </pc:picChg>
      </pc:sldChg>
      <pc:sldChg chg="add del">
        <pc:chgData name="Jeff Kowalczik" userId="9ebcb985-b04c-4260-b7cc-1706899660a6" providerId="ADAL" clId="{2EA6E945-F077-41E6-945B-A19D199A9138}" dt="2023-09-07T19:53:09.585" v="230" actId="47"/>
        <pc:sldMkLst>
          <pc:docMk/>
          <pc:sldMk cId="3434538985" sldId="582"/>
        </pc:sldMkLst>
      </pc:sldChg>
      <pc:sldChg chg="add del">
        <pc:chgData name="Jeff Kowalczik" userId="9ebcb985-b04c-4260-b7cc-1706899660a6" providerId="ADAL" clId="{2EA6E945-F077-41E6-945B-A19D199A9138}" dt="2023-09-07T19:53:09.886" v="231" actId="47"/>
        <pc:sldMkLst>
          <pc:docMk/>
          <pc:sldMk cId="689239543" sldId="583"/>
        </pc:sldMkLst>
      </pc:sldChg>
      <pc:sldChg chg="add del">
        <pc:chgData name="Jeff Kowalczik" userId="9ebcb985-b04c-4260-b7cc-1706899660a6" providerId="ADAL" clId="{2EA6E945-F077-41E6-945B-A19D199A9138}" dt="2023-09-07T19:53:10.552" v="232" actId="47"/>
        <pc:sldMkLst>
          <pc:docMk/>
          <pc:sldMk cId="3421617375" sldId="584"/>
        </pc:sldMkLst>
      </pc:sldChg>
      <pc:sldChg chg="add del">
        <pc:chgData name="Jeff Kowalczik" userId="9ebcb985-b04c-4260-b7cc-1706899660a6" providerId="ADAL" clId="{2EA6E945-F077-41E6-945B-A19D199A9138}" dt="2023-09-07T19:53:14.630" v="235" actId="47"/>
        <pc:sldMkLst>
          <pc:docMk/>
          <pc:sldMk cId="3295885428" sldId="585"/>
        </pc:sldMkLst>
      </pc:sldChg>
      <pc:sldChg chg="add del">
        <pc:chgData name="Jeff Kowalczik" userId="9ebcb985-b04c-4260-b7cc-1706899660a6" providerId="ADAL" clId="{2EA6E945-F077-41E6-945B-A19D199A9138}" dt="2023-09-07T19:53:13.950" v="234" actId="47"/>
        <pc:sldMkLst>
          <pc:docMk/>
          <pc:sldMk cId="1511432493" sldId="586"/>
        </pc:sldMkLst>
      </pc:sldChg>
      <pc:sldChg chg="add del">
        <pc:chgData name="Jeff Kowalczik" userId="9ebcb985-b04c-4260-b7cc-1706899660a6" providerId="ADAL" clId="{2EA6E945-F077-41E6-945B-A19D199A9138}" dt="2023-09-07T19:53:15.201" v="236" actId="47"/>
        <pc:sldMkLst>
          <pc:docMk/>
          <pc:sldMk cId="3505500609" sldId="587"/>
        </pc:sldMkLst>
      </pc:sldChg>
      <pc:sldChg chg="add del">
        <pc:chgData name="Jeff Kowalczik" userId="9ebcb985-b04c-4260-b7cc-1706899660a6" providerId="ADAL" clId="{2EA6E945-F077-41E6-945B-A19D199A9138}" dt="2023-09-07T19:53:15.818" v="237" actId="47"/>
        <pc:sldMkLst>
          <pc:docMk/>
          <pc:sldMk cId="2965281327" sldId="588"/>
        </pc:sldMkLst>
      </pc:sldChg>
      <pc:sldChg chg="add del">
        <pc:chgData name="Jeff Kowalczik" userId="9ebcb985-b04c-4260-b7cc-1706899660a6" providerId="ADAL" clId="{2EA6E945-F077-41E6-945B-A19D199A9138}" dt="2023-09-07T19:53:20.628" v="239" actId="47"/>
        <pc:sldMkLst>
          <pc:docMk/>
          <pc:sldMk cId="3340771807" sldId="589"/>
        </pc:sldMkLst>
      </pc:sldChg>
      <pc:sldChg chg="add del">
        <pc:chgData name="Jeff Kowalczik" userId="9ebcb985-b04c-4260-b7cc-1706899660a6" providerId="ADAL" clId="{2EA6E945-F077-41E6-945B-A19D199A9138}" dt="2023-09-07T19:53:21.060" v="240" actId="47"/>
        <pc:sldMkLst>
          <pc:docMk/>
          <pc:sldMk cId="3055169744" sldId="590"/>
        </pc:sldMkLst>
      </pc:sldChg>
      <pc:sldChg chg="add del">
        <pc:chgData name="Jeff Kowalczik" userId="9ebcb985-b04c-4260-b7cc-1706899660a6" providerId="ADAL" clId="{2EA6E945-F077-41E6-945B-A19D199A9138}" dt="2023-09-07T19:53:05.397" v="229" actId="47"/>
        <pc:sldMkLst>
          <pc:docMk/>
          <pc:sldMk cId="3560938391" sldId="594"/>
        </pc:sldMkLst>
      </pc:sldChg>
      <pc:sldChg chg="add del">
        <pc:chgData name="Jeff Kowalczik" userId="9ebcb985-b04c-4260-b7cc-1706899660a6" providerId="ADAL" clId="{2EA6E945-F077-41E6-945B-A19D199A9138}" dt="2023-09-07T19:53:11.436" v="233" actId="47"/>
        <pc:sldMkLst>
          <pc:docMk/>
          <pc:sldMk cId="2058771398" sldId="595"/>
        </pc:sldMkLst>
      </pc:sldChg>
      <pc:sldChg chg="add del">
        <pc:chgData name="Jeff Kowalczik" userId="9ebcb985-b04c-4260-b7cc-1706899660a6" providerId="ADAL" clId="{2EA6E945-F077-41E6-945B-A19D199A9138}" dt="2023-09-07T19:53:17.590" v="238" actId="47"/>
        <pc:sldMkLst>
          <pc:docMk/>
          <pc:sldMk cId="1539784939" sldId="596"/>
        </pc:sldMkLst>
      </pc:sldChg>
      <pc:sldChg chg="add del">
        <pc:chgData name="Jeff Kowalczik" userId="9ebcb985-b04c-4260-b7cc-1706899660a6" providerId="ADAL" clId="{2EA6E945-F077-41E6-945B-A19D199A9138}" dt="2023-09-07T19:53:22.202" v="241" actId="47"/>
        <pc:sldMkLst>
          <pc:docMk/>
          <pc:sldMk cId="3107460624" sldId="597"/>
        </pc:sldMkLst>
      </pc:sldChg>
      <pc:sldChg chg="del">
        <pc:chgData name="Jeff Kowalczik" userId="9ebcb985-b04c-4260-b7cc-1706899660a6" providerId="ADAL" clId="{2EA6E945-F077-41E6-945B-A19D199A9138}" dt="2023-09-08T14:37:48.191" v="633" actId="47"/>
        <pc:sldMkLst>
          <pc:docMk/>
          <pc:sldMk cId="750071803" sldId="598"/>
        </pc:sldMkLst>
      </pc:sldChg>
      <pc:sldChg chg="del">
        <pc:chgData name="Jeff Kowalczik" userId="9ebcb985-b04c-4260-b7cc-1706899660a6" providerId="ADAL" clId="{2EA6E945-F077-41E6-945B-A19D199A9138}" dt="2023-09-07T19:52:45.439" v="221" actId="47"/>
        <pc:sldMkLst>
          <pc:docMk/>
          <pc:sldMk cId="1805643009" sldId="1032"/>
        </pc:sldMkLst>
      </pc:sldChg>
      <pc:sldChg chg="modSp new del mod">
        <pc:chgData name="Jeff Kowalczik" userId="9ebcb985-b04c-4260-b7cc-1706899660a6" providerId="ADAL" clId="{2EA6E945-F077-41E6-945B-A19D199A9138}" dt="2023-09-07T19:52:37.442" v="217" actId="47"/>
        <pc:sldMkLst>
          <pc:docMk/>
          <pc:sldMk cId="1356772639" sldId="1034"/>
        </pc:sldMkLst>
        <pc:spChg chg="mod">
          <ac:chgData name="Jeff Kowalczik" userId="9ebcb985-b04c-4260-b7cc-1706899660a6" providerId="ADAL" clId="{2EA6E945-F077-41E6-945B-A19D199A9138}" dt="2023-09-07T19:49:10.704" v="216" actId="20577"/>
          <ac:spMkLst>
            <pc:docMk/>
            <pc:sldMk cId="1356772639" sldId="1034"/>
            <ac:spMk id="2" creationId="{74F5405F-EF24-0CD8-4B4B-1355B9BA135F}"/>
          </ac:spMkLst>
        </pc:spChg>
      </pc:sldChg>
      <pc:sldMasterChg chg="modSldLayout">
        <pc:chgData name="Jeff Kowalczik" userId="9ebcb985-b04c-4260-b7cc-1706899660a6" providerId="ADAL" clId="{2EA6E945-F077-41E6-945B-A19D199A9138}" dt="2023-09-11T14:24:55.408" v="642" actId="122"/>
        <pc:sldMasterMkLst>
          <pc:docMk/>
          <pc:sldMasterMk cId="1173817367" sldId="2147483672"/>
        </pc:sldMasterMkLst>
        <pc:sldLayoutChg chg="modSp">
          <pc:chgData name="Jeff Kowalczik" userId="9ebcb985-b04c-4260-b7cc-1706899660a6" providerId="ADAL" clId="{2EA6E945-F077-41E6-945B-A19D199A9138}" dt="2023-09-11T14:24:55.408" v="642" actId="122"/>
          <pc:sldLayoutMkLst>
            <pc:docMk/>
            <pc:sldMasterMk cId="1173817367" sldId="2147483672"/>
            <pc:sldLayoutMk cId="3691466154" sldId="2147483674"/>
          </pc:sldLayoutMkLst>
          <pc:spChg chg="mod">
            <ac:chgData name="Jeff Kowalczik" userId="9ebcb985-b04c-4260-b7cc-1706899660a6" providerId="ADAL" clId="{2EA6E945-F077-41E6-945B-A19D199A9138}" dt="2023-09-11T14:24:55.408" v="642" actId="122"/>
            <ac:spMkLst>
              <pc:docMk/>
              <pc:sldMasterMk cId="1173817367" sldId="2147483672"/>
              <pc:sldLayoutMk cId="3691466154" sldId="2147483674"/>
              <ac:spMk id="5" creationId="{00000000-0000-0000-0000-000000000000}"/>
            </ac:spMkLst>
          </pc:spChg>
          <pc:spChg chg="mod">
            <ac:chgData name="Jeff Kowalczik" userId="9ebcb985-b04c-4260-b7cc-1706899660a6" providerId="ADAL" clId="{2EA6E945-F077-41E6-945B-A19D199A9138}" dt="2023-09-11T14:24:50.368" v="641" actId="121"/>
            <ac:spMkLst>
              <pc:docMk/>
              <pc:sldMasterMk cId="1173817367" sldId="2147483672"/>
              <pc:sldLayoutMk cId="3691466154" sldId="2147483674"/>
              <ac:spMk id="6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691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691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9FF78C8D-7477-4D05-B392-79E2A87280F0}" type="datetimeFigureOut">
              <a:rPr lang="en-US" smtClean="0"/>
              <a:t>09/11/2023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691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691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BB3B39B7-2193-4297-87A4-E297599BD01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037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674113D6-FED5-47F2-A188-AEB556B6C333}" type="datetimeFigureOut">
              <a:rPr lang="en-US" smtClean="0"/>
              <a:t>09/11/2023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07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231BEE92-0EA9-474A-B362-8DB93EF340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681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1BEE92-0EA9-474A-B362-8DB93EF340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202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BEE92-0EA9-474A-B362-8DB93EF340B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44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BEE92-0EA9-474A-B362-8DB93EF340B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79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Here is where we select which model RASCAL will use to calculate how much material can be released</a:t>
            </a:r>
          </a:p>
          <a:p>
            <a:r>
              <a:rPr lang="en-US" b="0" dirty="0"/>
              <a:t>We will need to pick the best model based on the information we have, and there may be multiple options</a:t>
            </a:r>
          </a:p>
          <a:p>
            <a:r>
              <a:rPr lang="en-US" b="0" dirty="0"/>
              <a:t>Remember we told you that these models depend on which event type was selected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1BEE92-0EA9-474A-B362-8DB93EF340B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83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Rx SD @ 10</a:t>
            </a:r>
          </a:p>
          <a:p>
            <a:r>
              <a:rPr lang="en-US" dirty="0"/>
              <a:t>Uncover @ 13</a:t>
            </a:r>
          </a:p>
          <a:p>
            <a:r>
              <a:rPr lang="en-US" dirty="0"/>
              <a:t>Recover at 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BEE92-0EA9-474A-B362-8DB93EF340B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98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Describe how each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BEE92-0EA9-474A-B362-8DB93EF340B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052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the event table at the bottom</a:t>
            </a:r>
          </a:p>
          <a:p>
            <a:pPr marL="171450" indent="-171450">
              <a:buFontTx/>
              <a:buChar char="-"/>
            </a:pPr>
            <a:r>
              <a:rPr lang="en-US" dirty="0"/>
              <a:t>Add row</a:t>
            </a:r>
          </a:p>
          <a:p>
            <a:pPr marL="171450" indent="-171450">
              <a:buFontTx/>
              <a:buChar char="-"/>
            </a:pPr>
            <a:r>
              <a:rPr lang="en-US" dirty="0"/>
              <a:t>Event type dropdown</a:t>
            </a:r>
          </a:p>
          <a:p>
            <a:pPr marL="171450" indent="-171450">
              <a:buFontTx/>
              <a:buChar char="-"/>
            </a:pPr>
            <a:r>
              <a:rPr lang="en-US" dirty="0"/>
              <a:t>Event setting choices – may see additional screen to make selection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BEE92-0EA9-474A-B362-8DB93EF340B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36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Tee up the walkthrough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BEE92-0EA9-474A-B362-8DB93EF340B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440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1BEE92-0EA9-474A-B362-8DB93EF340B8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559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3201" y="2537262"/>
            <a:ext cx="12016828" cy="1362075"/>
          </a:xfrm>
        </p:spPr>
        <p:txBody>
          <a:bodyPr anchor="t">
            <a:noAutofit/>
          </a:bodyPr>
          <a:lstStyle>
            <a:lvl1pPr algn="r">
              <a:defRPr lang="en-US" sz="6000" kern="1200" cap="sm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7779" y="3746937"/>
            <a:ext cx="10363200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lang="en-US" sz="28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8651F7B-2935-46CB-9205-872200AC36C7}" type="datetime1">
              <a:rPr lang="en-US" smtClean="0">
                <a:solidFill>
                  <a:prstClr val="black"/>
                </a:solidFill>
              </a:rPr>
              <a:t>09/11/2023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04800" y="3568264"/>
            <a:ext cx="11887200" cy="18288"/>
          </a:xfrm>
          <a:prstGeom prst="rect">
            <a:avLst/>
          </a:prstGeom>
          <a:gradFill flip="none" rotWithShape="1">
            <a:gsLst>
              <a:gs pos="48000">
                <a:srgbClr val="3C619E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1584960" y="3612932"/>
            <a:ext cx="10607040" cy="18288"/>
          </a:xfrm>
          <a:prstGeom prst="rect">
            <a:avLst/>
          </a:prstGeom>
          <a:gradFill flip="none" rotWithShape="1">
            <a:gsLst>
              <a:gs pos="48000">
                <a:srgbClr val="3C619E">
                  <a:alpha val="31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62861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7FDE671-5231-498A-A883-00A178F25556}" type="datetime1">
              <a:rPr lang="en-US" smtClean="0">
                <a:solidFill>
                  <a:prstClr val="black"/>
                </a:solidFill>
              </a:rPr>
              <a:t>09/11/2023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503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7FDE671-5231-498A-A883-00A178F25556}" type="datetime1">
              <a:rPr lang="en-US" smtClean="0">
                <a:solidFill>
                  <a:prstClr val="black"/>
                </a:solidFill>
              </a:rPr>
              <a:t>10/6/2020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F7B3D1D-91B6-4321-8876-012FC4C9F12D}" type="datetime1">
              <a:rPr lang="en-US" smtClean="0">
                <a:solidFill>
                  <a:prstClr val="black"/>
                </a:solidFill>
              </a:rPr>
              <a:t>09/11/2023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71574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F7B3D1D-91B6-4321-8876-012FC4C9F12D}" type="datetime1">
              <a:rPr lang="en-US" smtClean="0">
                <a:solidFill>
                  <a:prstClr val="black"/>
                </a:solidFill>
              </a:rPr>
              <a:t>10/6/2020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715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021" y="2537262"/>
            <a:ext cx="12199008" cy="1362075"/>
          </a:xfrm>
        </p:spPr>
        <p:txBody>
          <a:bodyPr anchor="t">
            <a:noAutofit/>
          </a:bodyPr>
          <a:lstStyle>
            <a:lvl1pPr algn="ctr">
              <a:defRPr lang="en-US" sz="6000" kern="1200" cap="sm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3746937"/>
            <a:ext cx="12170979" cy="1500187"/>
          </a:xfrm>
        </p:spPr>
        <p:txBody>
          <a:bodyPr anchor="t">
            <a:normAutofit/>
          </a:bodyPr>
          <a:lstStyle>
            <a:lvl1pPr marL="0" indent="0" algn="ctr">
              <a:buNone/>
              <a:defRPr lang="en-US" sz="28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8651F7B-2935-46CB-9205-872200AC36C7}" type="datetime1">
              <a:rPr lang="en-US" smtClean="0">
                <a:solidFill>
                  <a:prstClr val="black"/>
                </a:solidFill>
              </a:rPr>
              <a:t>10/6/2020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04800" y="3568264"/>
            <a:ext cx="11887200" cy="18288"/>
          </a:xfrm>
          <a:prstGeom prst="rect">
            <a:avLst/>
          </a:prstGeom>
          <a:gradFill flip="none" rotWithShape="1">
            <a:gsLst>
              <a:gs pos="48000">
                <a:srgbClr val="3C619E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1584960" y="3612932"/>
            <a:ext cx="10607040" cy="18288"/>
          </a:xfrm>
          <a:prstGeom prst="rect">
            <a:avLst/>
          </a:prstGeom>
          <a:gradFill flip="none" rotWithShape="1">
            <a:gsLst>
              <a:gs pos="48000">
                <a:srgbClr val="3C619E">
                  <a:alpha val="31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6286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03201" y="2537262"/>
            <a:ext cx="12016828" cy="1362075"/>
          </a:xfrm>
        </p:spPr>
        <p:txBody>
          <a:bodyPr anchor="t">
            <a:noAutofit/>
          </a:bodyPr>
          <a:lstStyle>
            <a:lvl1pPr algn="r">
              <a:defRPr lang="en-US" sz="6000" kern="1200" cap="sm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807779" y="3746937"/>
            <a:ext cx="10363200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lang="en-US" sz="28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F07E5C7-E54E-4F9C-9AF9-E4D03FBCBEA1}" type="datetime1">
              <a:rPr lang="en-US" smtClean="0">
                <a:solidFill>
                  <a:prstClr val="black"/>
                </a:solidFill>
              </a:rPr>
              <a:t>09/11/2023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04800" y="3568264"/>
            <a:ext cx="11887200" cy="18288"/>
          </a:xfrm>
          <a:prstGeom prst="rect">
            <a:avLst/>
          </a:prstGeom>
          <a:gradFill flip="none" rotWithShape="1">
            <a:gsLst>
              <a:gs pos="48000">
                <a:srgbClr val="3C619E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1584960" y="3612932"/>
            <a:ext cx="10607040" cy="18288"/>
          </a:xfrm>
          <a:prstGeom prst="rect">
            <a:avLst/>
          </a:prstGeom>
          <a:gradFill flip="none" rotWithShape="1">
            <a:gsLst>
              <a:gs pos="48000">
                <a:srgbClr val="3C619E">
                  <a:alpha val="31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87574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03201" y="2537262"/>
            <a:ext cx="12016828" cy="1362075"/>
          </a:xfrm>
        </p:spPr>
        <p:txBody>
          <a:bodyPr anchor="t">
            <a:noAutofit/>
          </a:bodyPr>
          <a:lstStyle>
            <a:lvl1pPr algn="r">
              <a:defRPr lang="en-US" sz="6000" kern="1200" cap="sm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807779" y="3746937"/>
            <a:ext cx="10363200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lang="en-US" sz="28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F07E5C7-E54E-4F9C-9AF9-E4D03FBCBEA1}" type="datetime1">
              <a:rPr lang="en-US" smtClean="0">
                <a:solidFill>
                  <a:prstClr val="black"/>
                </a:solidFill>
              </a:rPr>
              <a:t>10/6/2020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04800" y="3568264"/>
            <a:ext cx="11887200" cy="18288"/>
          </a:xfrm>
          <a:prstGeom prst="rect">
            <a:avLst/>
          </a:prstGeom>
          <a:gradFill flip="none" rotWithShape="1">
            <a:gsLst>
              <a:gs pos="48000">
                <a:srgbClr val="3C619E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1584960" y="3612932"/>
            <a:ext cx="10607040" cy="18288"/>
          </a:xfrm>
          <a:prstGeom prst="rect">
            <a:avLst/>
          </a:prstGeom>
          <a:gradFill flip="none" rotWithShape="1">
            <a:gsLst>
              <a:gs pos="48000">
                <a:srgbClr val="3C619E">
                  <a:alpha val="31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8757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en-US" sz="2800" b="1" i="0" kern="1200" cap="sm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ADFD982-689C-4D7C-8F34-E98DF8C81A1E}" type="datetime1">
              <a:rPr lang="en-US" smtClean="0">
                <a:solidFill>
                  <a:prstClr val="black"/>
                </a:solidFill>
              </a:rPr>
              <a:t>09/11/2023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CC5C2001-9CB4-48E3-916E-84BDDFF66FC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-14344" y="1368970"/>
            <a:ext cx="10607040" cy="18288"/>
          </a:xfrm>
          <a:prstGeom prst="rect">
            <a:avLst/>
          </a:prstGeom>
          <a:gradFill flip="none" rotWithShape="1">
            <a:gsLst>
              <a:gs pos="48000">
                <a:srgbClr val="3C619E">
                  <a:alpha val="31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914661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en-US" sz="2800" b="1" i="0" kern="1200" cap="sm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ADFD982-689C-4D7C-8F34-E98DF8C81A1E}" type="datetime1">
              <a:rPr lang="en-US" smtClean="0">
                <a:solidFill>
                  <a:prstClr val="black"/>
                </a:solidFill>
              </a:rPr>
              <a:t>10/6/2020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-14344" y="1368970"/>
            <a:ext cx="10607040" cy="18288"/>
          </a:xfrm>
          <a:prstGeom prst="rect">
            <a:avLst/>
          </a:prstGeom>
          <a:gradFill flip="none" rotWithShape="1">
            <a:gsLst>
              <a:gs pos="48000">
                <a:srgbClr val="3C619E">
                  <a:alpha val="31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9146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BFF5A2A-B782-41E4-B477-C2D9E2C63529}" type="datetime1">
              <a:rPr lang="en-US" smtClean="0">
                <a:solidFill>
                  <a:prstClr val="black"/>
                </a:solidFill>
              </a:rPr>
              <a:t>09/11/2023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-14344" y="1368970"/>
            <a:ext cx="10607040" cy="18288"/>
          </a:xfrm>
          <a:prstGeom prst="rect">
            <a:avLst/>
          </a:prstGeom>
          <a:gradFill flip="none" rotWithShape="1">
            <a:gsLst>
              <a:gs pos="48000">
                <a:srgbClr val="3C619E">
                  <a:alpha val="31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75696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BFF5A2A-B782-41E4-B477-C2D9E2C63529}" type="datetime1">
              <a:rPr lang="en-US" smtClean="0">
                <a:solidFill>
                  <a:prstClr val="black"/>
                </a:solidFill>
              </a:rPr>
              <a:t>10/6/2020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-14344" y="1368970"/>
            <a:ext cx="10607040" cy="18288"/>
          </a:xfrm>
          <a:prstGeom prst="rect">
            <a:avLst/>
          </a:prstGeom>
          <a:gradFill flip="none" rotWithShape="1">
            <a:gsLst>
              <a:gs pos="48000">
                <a:srgbClr val="3C619E">
                  <a:alpha val="31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756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992AB0A-0E3F-4D77-B26A-79F57401482A}" type="datetime1">
              <a:rPr lang="en-US" smtClean="0">
                <a:solidFill>
                  <a:prstClr val="black"/>
                </a:solidFill>
              </a:rPr>
              <a:t>09/11/2023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0316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992AB0A-0E3F-4D77-B26A-79F57401482A}" type="datetime1">
              <a:rPr lang="en-US" smtClean="0">
                <a:solidFill>
                  <a:prstClr val="black"/>
                </a:solidFill>
              </a:rPr>
              <a:t>10/6/2020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031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-14344" y="1368970"/>
            <a:ext cx="10607040" cy="18288"/>
          </a:xfrm>
          <a:prstGeom prst="rect">
            <a:avLst/>
          </a:prstGeom>
          <a:gradFill flip="none" rotWithShape="1">
            <a:gsLst>
              <a:gs pos="48000">
                <a:srgbClr val="3C619E">
                  <a:alpha val="31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4118074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-14344" y="1368970"/>
            <a:ext cx="10607040" cy="18288"/>
          </a:xfrm>
          <a:prstGeom prst="rect">
            <a:avLst/>
          </a:prstGeom>
          <a:gradFill flip="none" rotWithShape="1">
            <a:gsLst>
              <a:gs pos="48000">
                <a:srgbClr val="3C619E">
                  <a:alpha val="31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4118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2918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29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F06C72F-83BC-487D-83C8-D23C99715F23}" type="datetime1">
              <a:rPr lang="en-US" smtClean="0">
                <a:solidFill>
                  <a:prstClr val="black"/>
                </a:solidFill>
              </a:rPr>
              <a:t>09/11/2023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0388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F06C72F-83BC-487D-83C8-D23C99715F23}" type="datetime1">
              <a:rPr lang="en-US" smtClean="0">
                <a:solidFill>
                  <a:prstClr val="black"/>
                </a:solidFill>
              </a:rPr>
              <a:t>10/6/2020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03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023B037-D2AE-402A-9B5A-1407895F863E}" type="datetime1">
              <a:rPr lang="en-US" smtClean="0">
                <a:solidFill>
                  <a:prstClr val="black"/>
                </a:solidFill>
              </a:rPr>
              <a:t>09/11/2023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12400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023B037-D2AE-402A-9B5A-1407895F863E}" type="datetime1">
              <a:rPr lang="en-US" smtClean="0">
                <a:solidFill>
                  <a:prstClr val="black"/>
                </a:solidFill>
              </a:rPr>
              <a:t>10/6/2020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C5C2001-9CB4-48E3-916E-84BDDFF66F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124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7381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7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7381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7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20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69779" y="2057400"/>
            <a:ext cx="9012621" cy="1841937"/>
          </a:xfrm>
        </p:spPr>
        <p:txBody>
          <a:bodyPr/>
          <a:lstStyle/>
          <a:p>
            <a:r>
              <a:rPr lang="en-US" dirty="0"/>
              <a:t>RASCAL</a:t>
            </a:r>
            <a:br>
              <a:rPr lang="en-US" dirty="0"/>
            </a:br>
            <a:r>
              <a:rPr lang="en-US" sz="2800" dirty="0"/>
              <a:t>Radiological Assessment System for Consequence Analysis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629400" y="3899337"/>
            <a:ext cx="4876800" cy="2425264"/>
          </a:xfrm>
        </p:spPr>
        <p:txBody>
          <a:bodyPr>
            <a:normAutofit/>
          </a:bodyPr>
          <a:lstStyle/>
          <a:p>
            <a:pPr>
              <a:tabLst>
                <a:tab pos="571500" algn="l"/>
              </a:tabLst>
            </a:pPr>
            <a:r>
              <a:rPr lang="en-US" dirty="0"/>
              <a:t>	</a:t>
            </a:r>
            <a:r>
              <a:rPr lang="en-US" sz="3200" dirty="0"/>
              <a:t>Jeff Kowalczik</a:t>
            </a:r>
            <a:r>
              <a:rPr lang="en-US" sz="1800" dirty="0"/>
              <a:t>, CHP</a:t>
            </a:r>
            <a:endParaRPr lang="en-US" sz="3200" dirty="0"/>
          </a:p>
          <a:p>
            <a:pPr>
              <a:spcBef>
                <a:spcPts val="600"/>
              </a:spcBef>
            </a:pPr>
            <a:r>
              <a:rPr lang="en-US" sz="2400" dirty="0"/>
              <a:t>	</a:t>
            </a:r>
            <a:r>
              <a:rPr lang="en-US" sz="1800" dirty="0"/>
              <a:t>Emergency Response Coordinator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Office of Nuclear Security &amp; Incident Response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US Nuclear Regulatory Commission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237636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9502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4967F-0E50-4613-834C-139860A48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Fuel Cycle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28A3AB5-A34D-411B-9CCB-F7F342F2BB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>
            <a:normAutofit/>
          </a:bodyPr>
          <a:lstStyle/>
          <a:p>
            <a:r>
              <a:rPr lang="en-US" dirty="0"/>
              <a:t>RASCAL can model certain events from fuel fabrication facilities</a:t>
            </a:r>
          </a:p>
          <a:p>
            <a:r>
              <a:rPr lang="en-US" dirty="0"/>
              <a:t>UF6 release – special plume model with chemical HF hazard</a:t>
            </a:r>
          </a:p>
          <a:p>
            <a:r>
              <a:rPr lang="en-US" dirty="0"/>
              <a:t>Criticality – plume model for activation but includes prompt shine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DAC1AF-D6C4-4151-8340-8941E1120A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636"/>
          <a:stretch/>
        </p:blipFill>
        <p:spPr>
          <a:xfrm>
            <a:off x="1447800" y="1589333"/>
            <a:ext cx="3759200" cy="45368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467B10-E5E0-4A30-A52A-8857674B36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90" t="24419" r="95510" b="68413"/>
          <a:stretch/>
        </p:blipFill>
        <p:spPr>
          <a:xfrm>
            <a:off x="1701800" y="2286000"/>
            <a:ext cx="228601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491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4967F-0E50-4613-834C-139860A48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Other Materials Locations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28A3AB5-A34D-411B-9CCB-F7F342F2BB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>
            <a:normAutofit/>
          </a:bodyPr>
          <a:lstStyle/>
          <a:p>
            <a:r>
              <a:rPr lang="en-US" dirty="0"/>
              <a:t>RASCAL also has 3 “other” materials options</a:t>
            </a:r>
          </a:p>
          <a:p>
            <a:r>
              <a:rPr lang="en-US" dirty="0"/>
              <a:t>Useful for modeling transportation accidents, lab accidents, etc.</a:t>
            </a:r>
          </a:p>
          <a:p>
            <a:r>
              <a:rPr lang="en-US" dirty="0"/>
              <a:t>All models still focus on atmospheric releases</a:t>
            </a:r>
          </a:p>
          <a:p>
            <a:pPr lvl="1"/>
            <a:r>
              <a:rPr lang="en-US" dirty="0"/>
              <a:t>Liquid releases (like spills and leaks) are not modeled in RASCAL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2F89F1-0F97-4CC2-B54C-84ABBF34BE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708"/>
          <a:stretch/>
        </p:blipFill>
        <p:spPr>
          <a:xfrm>
            <a:off x="1295400" y="2227607"/>
            <a:ext cx="4036291" cy="27354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7E6361-4164-4689-B238-B352552E22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0893" b="42021"/>
          <a:stretch/>
        </p:blipFill>
        <p:spPr>
          <a:xfrm>
            <a:off x="1295400" y="2219060"/>
            <a:ext cx="4036291" cy="159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505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Source Term Details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84C1A2-6EB8-4E8C-8451-5E25F1DFDC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62500" y="1543051"/>
            <a:ext cx="6934200" cy="5181599"/>
          </a:xfrm>
        </p:spPr>
        <p:txBody>
          <a:bodyPr>
            <a:normAutofit/>
          </a:bodyPr>
          <a:lstStyle/>
          <a:p>
            <a:r>
              <a:rPr lang="en-US" b="0" dirty="0"/>
              <a:t>Each model requires additional details like timing or measurements</a:t>
            </a:r>
          </a:p>
          <a:p>
            <a:r>
              <a:rPr lang="en-US" b="0" dirty="0"/>
              <a:t>For example, in the LOCA model:</a:t>
            </a:r>
          </a:p>
          <a:p>
            <a:pPr lvl="1"/>
            <a:r>
              <a:rPr lang="en-US" b="0" dirty="0"/>
              <a:t>Time of reactor shutdown</a:t>
            </a:r>
          </a:p>
          <a:p>
            <a:pPr lvl="2"/>
            <a:r>
              <a:rPr lang="en-US" b="0" dirty="0"/>
              <a:t>Starts the decay of all nuclides in the core (they’re in equilibrium before)</a:t>
            </a:r>
          </a:p>
          <a:p>
            <a:pPr lvl="1"/>
            <a:r>
              <a:rPr lang="en-US" b="0" dirty="0"/>
              <a:t>Time core was uncovered</a:t>
            </a:r>
          </a:p>
          <a:p>
            <a:pPr lvl="2"/>
            <a:r>
              <a:rPr lang="en-US" b="0" dirty="0"/>
              <a:t>When NUREG</a:t>
            </a:r>
            <a:r>
              <a:rPr lang="en-US" dirty="0"/>
              <a:t>-1465 models start, starting with 30 min of gap activity, then fuel melt</a:t>
            </a:r>
            <a:endParaRPr lang="en-US" b="0" dirty="0"/>
          </a:p>
          <a:p>
            <a:pPr lvl="1"/>
            <a:r>
              <a:rPr lang="en-US" b="0" dirty="0"/>
              <a:t>Is the core recovered?</a:t>
            </a:r>
          </a:p>
          <a:p>
            <a:pPr lvl="2"/>
            <a:r>
              <a:rPr lang="en-US" b="0" dirty="0"/>
              <a:t>Additional material stops being generated after the core becomes recovered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B2A56A5-8D65-432F-85E9-87901B26A2E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r="25106"/>
          <a:stretch/>
        </p:blipFill>
        <p:spPr>
          <a:xfrm>
            <a:off x="416797" y="1535112"/>
            <a:ext cx="4079003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220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Release Pathway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01EC9137-3A67-4FA8-81E0-F0F5BCA4E4B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309225" y="1600200"/>
            <a:ext cx="3985549" cy="4525963"/>
          </a:xfrm>
          <a:prstGeom prst="rect">
            <a:avLst/>
          </a:prstGeo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B7FAC8E-1FCA-41D5-B4FF-9B7B68B879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RASCAL needs information on how generated material is released to the atmosphere</a:t>
            </a:r>
          </a:p>
          <a:p>
            <a:pPr lvl="1"/>
            <a:r>
              <a:rPr lang="en-US" dirty="0"/>
              <a:t>Pathway</a:t>
            </a:r>
          </a:p>
          <a:p>
            <a:pPr lvl="1"/>
            <a:r>
              <a:rPr lang="en-US" dirty="0"/>
              <a:t>Height</a:t>
            </a:r>
          </a:p>
          <a:p>
            <a:pPr lvl="2"/>
            <a:r>
              <a:rPr lang="en-US" dirty="0"/>
              <a:t>Wind speeds change with height</a:t>
            </a:r>
          </a:p>
          <a:p>
            <a:pPr lvl="1"/>
            <a:r>
              <a:rPr lang="en-US" dirty="0"/>
              <a:t>Reduction</a:t>
            </a:r>
          </a:p>
          <a:p>
            <a:pPr lvl="2"/>
            <a:r>
              <a:rPr lang="en-US" dirty="0"/>
              <a:t>Amount of material reduced by decay, holdup, filter, sprays</a:t>
            </a:r>
          </a:p>
          <a:p>
            <a:pPr lvl="1"/>
            <a:r>
              <a:rPr lang="en-US" dirty="0"/>
              <a:t>Timing</a:t>
            </a:r>
          </a:p>
          <a:p>
            <a:pPr lvl="2"/>
            <a:r>
              <a:rPr lang="en-US" dirty="0"/>
              <a:t>Release rates, start</a:t>
            </a:r>
            <a:br>
              <a:rPr lang="en-US" dirty="0"/>
            </a:br>
            <a:r>
              <a:rPr lang="en-US" dirty="0"/>
              <a:t>and stop</a:t>
            </a:r>
          </a:p>
        </p:txBody>
      </p:sp>
    </p:spTree>
    <p:extLst>
      <p:ext uri="{BB962C8B-B14F-4D97-AF65-F5344CB8AC3E}">
        <p14:creationId xmlns:p14="http://schemas.microsoft.com/office/powerpoint/2010/main" val="4292723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Release Pathway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5C731-C1A1-409C-A8B4-04CED5EC5E4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0" dirty="0"/>
              <a:t>Release Height</a:t>
            </a:r>
          </a:p>
          <a:p>
            <a:pPr lvl="1"/>
            <a:r>
              <a:rPr lang="en-US" b="0" dirty="0"/>
              <a:t>10m is minimum height allowed (ground release)</a:t>
            </a:r>
          </a:p>
          <a:p>
            <a:r>
              <a:rPr lang="en-US" b="0" dirty="0"/>
              <a:t>Select leak rate type</a:t>
            </a:r>
          </a:p>
          <a:p>
            <a:pPr lvl="1"/>
            <a:r>
              <a:rPr lang="en-US" b="0" dirty="0"/>
              <a:t>Percent Volume / Time (e.g., 3%/hour)</a:t>
            </a:r>
          </a:p>
          <a:p>
            <a:pPr lvl="1"/>
            <a:r>
              <a:rPr lang="en-US" b="0" dirty="0"/>
              <a:t>Containment pressure / Hole Size (e.g., 30 psi/2 cm</a:t>
            </a:r>
            <a:r>
              <a:rPr lang="en-US" b="0" baseline="30000" dirty="0"/>
              <a:t>2</a:t>
            </a:r>
            <a:r>
              <a:rPr lang="en-US" b="0" dirty="0"/>
              <a:t>)</a:t>
            </a:r>
          </a:p>
          <a:p>
            <a:r>
              <a:rPr lang="en-US" b="0" dirty="0"/>
              <a:t>Define release timeline</a:t>
            </a:r>
          </a:p>
          <a:p>
            <a:pPr lvl="1"/>
            <a:r>
              <a:rPr lang="en-US" b="0" dirty="0"/>
              <a:t>Used for leak rate and additional conditions</a:t>
            </a:r>
          </a:p>
          <a:p>
            <a:pPr lvl="1"/>
            <a:r>
              <a:rPr lang="en-US" b="0" dirty="0"/>
              <a:t>Need to review/set initial conditions, then can add rows as needed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CF35EF4-E347-4DA3-98F5-ACE87BA1E0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09600" y="1872592"/>
            <a:ext cx="5384800" cy="398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906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RASCAL Defines Atmospheric Source Term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Atmospheric Source Term</a:t>
            </a:r>
          </a:p>
          <a:p>
            <a:pPr lvl="1"/>
            <a:r>
              <a:rPr lang="en-US" dirty="0"/>
              <a:t>May be single nuclide or complex </a:t>
            </a:r>
            <a:br>
              <a:rPr lang="en-US" dirty="0"/>
            </a:br>
            <a:r>
              <a:rPr lang="en-US" dirty="0"/>
              <a:t>core damage</a:t>
            </a:r>
          </a:p>
          <a:p>
            <a:pPr lvl="1"/>
            <a:r>
              <a:rPr lang="en-US" dirty="0"/>
              <a:t>Isotopic activity over time (15 min)</a:t>
            </a:r>
          </a:p>
        </p:txBody>
      </p:sp>
      <p:pic>
        <p:nvPicPr>
          <p:cNvPr id="31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3619" y="1400454"/>
            <a:ext cx="4543492" cy="27822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9FB0312F-910A-4FCA-B5E6-0918F99E025E}"/>
              </a:ext>
            </a:extLst>
          </p:cNvPr>
          <p:cNvGrpSpPr/>
          <p:nvPr/>
        </p:nvGrpSpPr>
        <p:grpSpPr>
          <a:xfrm>
            <a:off x="2819400" y="4343400"/>
            <a:ext cx="6781800" cy="2209800"/>
            <a:chOff x="404700" y="3983383"/>
            <a:chExt cx="8891700" cy="2874617"/>
          </a:xfrm>
        </p:grpSpPr>
        <p:sp>
          <p:nvSpPr>
            <p:cNvPr id="55" name="Right Arrow 83">
              <a:extLst>
                <a:ext uri="{FF2B5EF4-FFF2-40B4-BE49-F238E27FC236}">
                  <a16:creationId xmlns:a16="http://schemas.microsoft.com/office/drawing/2014/main" id="{2273EB34-2B23-48F6-99D1-D5F13A35DC51}"/>
                </a:ext>
              </a:extLst>
            </p:cNvPr>
            <p:cNvSpPr/>
            <p:nvPr/>
          </p:nvSpPr>
          <p:spPr>
            <a:xfrm>
              <a:off x="2239933" y="3983383"/>
              <a:ext cx="1191849" cy="548046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2CCC092-317F-492A-94CA-E4549496DBB3}"/>
                </a:ext>
              </a:extLst>
            </p:cNvPr>
            <p:cNvSpPr txBox="1"/>
            <p:nvPr/>
          </p:nvSpPr>
          <p:spPr>
            <a:xfrm>
              <a:off x="2070687" y="4077003"/>
              <a:ext cx="1390514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Wind</a:t>
              </a:r>
              <a:endParaRPr lang="en-US" dirty="0"/>
            </a:p>
          </p:txBody>
        </p:sp>
        <p:sp>
          <p:nvSpPr>
            <p:cNvPr id="57" name="Right Arrow 85">
              <a:extLst>
                <a:ext uri="{FF2B5EF4-FFF2-40B4-BE49-F238E27FC236}">
                  <a16:creationId xmlns:a16="http://schemas.microsoft.com/office/drawing/2014/main" id="{F1465AFE-0EC3-45F6-8A42-5E13F4EE591E}"/>
                </a:ext>
              </a:extLst>
            </p:cNvPr>
            <p:cNvSpPr/>
            <p:nvPr/>
          </p:nvSpPr>
          <p:spPr>
            <a:xfrm rot="5400000">
              <a:off x="5540655" y="5577849"/>
              <a:ext cx="323714" cy="337137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Arrow 86">
              <a:extLst>
                <a:ext uri="{FF2B5EF4-FFF2-40B4-BE49-F238E27FC236}">
                  <a16:creationId xmlns:a16="http://schemas.microsoft.com/office/drawing/2014/main" id="{2D96C439-9CB9-48D8-B4AD-4743241121A9}"/>
                </a:ext>
              </a:extLst>
            </p:cNvPr>
            <p:cNvSpPr/>
            <p:nvPr/>
          </p:nvSpPr>
          <p:spPr>
            <a:xfrm rot="5400000">
              <a:off x="7271092" y="5621273"/>
              <a:ext cx="323714" cy="337137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85103AA5-437F-4F9E-A1E2-4933C1B5E581}"/>
                </a:ext>
              </a:extLst>
            </p:cNvPr>
            <p:cNvSpPr/>
            <p:nvPr/>
          </p:nvSpPr>
          <p:spPr>
            <a:xfrm rot="16200000">
              <a:off x="5001625" y="1691850"/>
              <a:ext cx="493022" cy="687733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Can 88">
              <a:extLst>
                <a:ext uri="{FF2B5EF4-FFF2-40B4-BE49-F238E27FC236}">
                  <a16:creationId xmlns:a16="http://schemas.microsoft.com/office/drawing/2014/main" id="{07B6C753-562B-4724-9996-80D2F7BADC5D}"/>
                </a:ext>
              </a:extLst>
            </p:cNvPr>
            <p:cNvSpPr/>
            <p:nvPr/>
          </p:nvSpPr>
          <p:spPr>
            <a:xfrm>
              <a:off x="404700" y="4659485"/>
              <a:ext cx="777624" cy="2136655"/>
            </a:xfrm>
            <a:prstGeom prst="can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4E147F19-65AF-486E-86A7-DEEFDAECE6B8}"/>
                </a:ext>
              </a:extLst>
            </p:cNvPr>
            <p:cNvSpPr/>
            <p:nvPr/>
          </p:nvSpPr>
          <p:spPr>
            <a:xfrm>
              <a:off x="710622" y="4989670"/>
              <a:ext cx="1328159" cy="1865901"/>
            </a:xfrm>
            <a:prstGeom prst="cub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C39E189-4D2F-4E16-8908-4F791B70C0FB}"/>
                </a:ext>
              </a:extLst>
            </p:cNvPr>
            <p:cNvSpPr txBox="1"/>
            <p:nvPr/>
          </p:nvSpPr>
          <p:spPr>
            <a:xfrm>
              <a:off x="594063" y="5712966"/>
              <a:ext cx="1244678" cy="780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Generation of Source Material</a:t>
              </a:r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2FCE65AD-4E7D-45E7-B8A4-4CD57AB917BB}"/>
                </a:ext>
              </a:extLst>
            </p:cNvPr>
            <p:cNvSpPr/>
            <p:nvPr/>
          </p:nvSpPr>
          <p:spPr>
            <a:xfrm rot="16200000">
              <a:off x="5119562" y="2681162"/>
              <a:ext cx="493022" cy="7860654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 w="12700"/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00F001D-98F2-4561-859E-1DB6DAADEBFE}"/>
                </a:ext>
              </a:extLst>
            </p:cNvPr>
            <p:cNvSpPr txBox="1"/>
            <p:nvPr/>
          </p:nvSpPr>
          <p:spPr>
            <a:xfrm>
              <a:off x="5802714" y="4986915"/>
              <a:ext cx="1390514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Plume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226E59C-DA5D-436D-B0CE-73ABB118ED95}"/>
                </a:ext>
              </a:extLst>
            </p:cNvPr>
            <p:cNvSpPr txBox="1"/>
            <p:nvPr/>
          </p:nvSpPr>
          <p:spPr>
            <a:xfrm>
              <a:off x="5843976" y="6381063"/>
              <a:ext cx="2526190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Dose/Concentration</a:t>
              </a:r>
            </a:p>
          </p:txBody>
        </p:sp>
        <p:sp>
          <p:nvSpPr>
            <p:cNvPr id="66" name="Freeform 10">
              <a:extLst>
                <a:ext uri="{FF2B5EF4-FFF2-40B4-BE49-F238E27FC236}">
                  <a16:creationId xmlns:a16="http://schemas.microsoft.com/office/drawing/2014/main" id="{E466DA4C-5955-4228-B6AF-C58B0CA665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959" y="6115469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>
              <a:extLst>
                <a:ext uri="{FF2B5EF4-FFF2-40B4-BE49-F238E27FC236}">
                  <a16:creationId xmlns:a16="http://schemas.microsoft.com/office/drawing/2014/main" id="{D51CCE35-392E-4B89-B64C-B066EA15BF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4757" y="6256547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BFA200B1-EB23-48D8-BFEB-BF4829135C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0913" y="6174855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3ED911B-FB27-493A-AF22-2BCA777BB9D5}"/>
                </a:ext>
              </a:extLst>
            </p:cNvPr>
            <p:cNvSpPr txBox="1"/>
            <p:nvPr/>
          </p:nvSpPr>
          <p:spPr>
            <a:xfrm>
              <a:off x="1332360" y="4465821"/>
              <a:ext cx="1390514" cy="560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Atmospheric Source Term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1C0E6CB-ED7F-45A5-A23E-93108EA169E8}"/>
                </a:ext>
              </a:extLst>
            </p:cNvPr>
            <p:cNvGrpSpPr/>
            <p:nvPr/>
          </p:nvGrpSpPr>
          <p:grpSpPr>
            <a:xfrm>
              <a:off x="5804113" y="3983383"/>
              <a:ext cx="1109663" cy="912811"/>
              <a:chOff x="10493927" y="3306764"/>
              <a:chExt cx="1109663" cy="912811"/>
            </a:xfrm>
            <a:solidFill>
              <a:schemeClr val="accent1"/>
            </a:solidFill>
          </p:grpSpPr>
          <p:sp>
            <p:nvSpPr>
              <p:cNvPr id="71" name="Freeform 32">
                <a:extLst>
                  <a:ext uri="{FF2B5EF4-FFF2-40B4-BE49-F238E27FC236}">
                    <a16:creationId xmlns:a16="http://schemas.microsoft.com/office/drawing/2014/main" id="{0FDE4227-C3AA-45BA-A086-4A80ADDDB5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4808" y="4005280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32">
                <a:extLst>
                  <a:ext uri="{FF2B5EF4-FFF2-40B4-BE49-F238E27FC236}">
                    <a16:creationId xmlns:a16="http://schemas.microsoft.com/office/drawing/2014/main" id="{02317B8B-2B36-4BF4-802C-89B31109BD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0272" y="3926941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32">
                <a:extLst>
                  <a:ext uri="{FF2B5EF4-FFF2-40B4-BE49-F238E27FC236}">
                    <a16:creationId xmlns:a16="http://schemas.microsoft.com/office/drawing/2014/main" id="{1482C109-FBAF-4CC4-8852-97A6F17FE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5736" y="4014253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2">
                <a:extLst>
                  <a:ext uri="{FF2B5EF4-FFF2-40B4-BE49-F238E27FC236}">
                    <a16:creationId xmlns:a16="http://schemas.microsoft.com/office/drawing/2014/main" id="{F3106D84-5011-491A-BCE1-375F0415E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1200" y="3892551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2">
                <a:extLst>
                  <a:ext uri="{FF2B5EF4-FFF2-40B4-BE49-F238E27FC236}">
                    <a16:creationId xmlns:a16="http://schemas.microsoft.com/office/drawing/2014/main" id="{BB8BE763-B783-4824-B2B6-C0F5F1C8C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2532" y="4044950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2">
                <a:extLst>
                  <a:ext uri="{FF2B5EF4-FFF2-40B4-BE49-F238E27FC236}">
                    <a16:creationId xmlns:a16="http://schemas.microsoft.com/office/drawing/2014/main" id="{CA27EB2A-FE2F-4381-B90D-75C01D83F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59877" y="3883577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6">
                <a:extLst>
                  <a:ext uri="{FF2B5EF4-FFF2-40B4-BE49-F238E27FC236}">
                    <a16:creationId xmlns:a16="http://schemas.microsoft.com/office/drawing/2014/main" id="{3E1896D9-8A3A-48F4-ADDD-BC6E5ABF9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3927" y="3306764"/>
                <a:ext cx="1109663" cy="533400"/>
              </a:xfrm>
              <a:custGeom>
                <a:avLst/>
                <a:gdLst>
                  <a:gd name="T0" fmla="*/ 40 w 1397"/>
                  <a:gd name="T1" fmla="*/ 644 h 673"/>
                  <a:gd name="T2" fmla="*/ 9 w 1397"/>
                  <a:gd name="T3" fmla="*/ 595 h 673"/>
                  <a:gd name="T4" fmla="*/ 2 w 1397"/>
                  <a:gd name="T5" fmla="*/ 568 h 673"/>
                  <a:gd name="T6" fmla="*/ 0 w 1397"/>
                  <a:gd name="T7" fmla="*/ 539 h 673"/>
                  <a:gd name="T8" fmla="*/ 4 w 1397"/>
                  <a:gd name="T9" fmla="*/ 510 h 673"/>
                  <a:gd name="T10" fmla="*/ 13 w 1397"/>
                  <a:gd name="T11" fmla="*/ 481 h 673"/>
                  <a:gd name="T12" fmla="*/ 35 w 1397"/>
                  <a:gd name="T13" fmla="*/ 446 h 673"/>
                  <a:gd name="T14" fmla="*/ 74 w 1397"/>
                  <a:gd name="T15" fmla="*/ 413 h 673"/>
                  <a:gd name="T16" fmla="*/ 120 w 1397"/>
                  <a:gd name="T17" fmla="*/ 395 h 673"/>
                  <a:gd name="T18" fmla="*/ 172 w 1397"/>
                  <a:gd name="T19" fmla="*/ 395 h 673"/>
                  <a:gd name="T20" fmla="*/ 193 w 1397"/>
                  <a:gd name="T21" fmla="*/ 384 h 673"/>
                  <a:gd name="T22" fmla="*/ 187 w 1397"/>
                  <a:gd name="T23" fmla="*/ 352 h 673"/>
                  <a:gd name="T24" fmla="*/ 189 w 1397"/>
                  <a:gd name="T25" fmla="*/ 320 h 673"/>
                  <a:gd name="T26" fmla="*/ 196 w 1397"/>
                  <a:gd name="T27" fmla="*/ 288 h 673"/>
                  <a:gd name="T28" fmla="*/ 209 w 1397"/>
                  <a:gd name="T29" fmla="*/ 259 h 673"/>
                  <a:gd name="T30" fmla="*/ 239 w 1397"/>
                  <a:gd name="T31" fmla="*/ 221 h 673"/>
                  <a:gd name="T32" fmla="*/ 281 w 1397"/>
                  <a:gd name="T33" fmla="*/ 194 h 673"/>
                  <a:gd name="T34" fmla="*/ 312 w 1397"/>
                  <a:gd name="T35" fmla="*/ 182 h 673"/>
                  <a:gd name="T36" fmla="*/ 344 w 1397"/>
                  <a:gd name="T37" fmla="*/ 177 h 673"/>
                  <a:gd name="T38" fmla="*/ 366 w 1397"/>
                  <a:gd name="T39" fmla="*/ 155 h 673"/>
                  <a:gd name="T40" fmla="*/ 383 w 1397"/>
                  <a:gd name="T41" fmla="*/ 115 h 673"/>
                  <a:gd name="T42" fmla="*/ 405 w 1397"/>
                  <a:gd name="T43" fmla="*/ 80 h 673"/>
                  <a:gd name="T44" fmla="*/ 433 w 1397"/>
                  <a:gd name="T45" fmla="*/ 50 h 673"/>
                  <a:gd name="T46" fmla="*/ 467 w 1397"/>
                  <a:gd name="T47" fmla="*/ 27 h 673"/>
                  <a:gd name="T48" fmla="*/ 506 w 1397"/>
                  <a:gd name="T49" fmla="*/ 10 h 673"/>
                  <a:gd name="T50" fmla="*/ 546 w 1397"/>
                  <a:gd name="T51" fmla="*/ 1 h 673"/>
                  <a:gd name="T52" fmla="*/ 589 w 1397"/>
                  <a:gd name="T53" fmla="*/ 0 h 673"/>
                  <a:gd name="T54" fmla="*/ 636 w 1397"/>
                  <a:gd name="T55" fmla="*/ 10 h 673"/>
                  <a:gd name="T56" fmla="*/ 686 w 1397"/>
                  <a:gd name="T57" fmla="*/ 32 h 673"/>
                  <a:gd name="T58" fmla="*/ 727 w 1397"/>
                  <a:gd name="T59" fmla="*/ 67 h 673"/>
                  <a:gd name="T60" fmla="*/ 759 w 1397"/>
                  <a:gd name="T61" fmla="*/ 111 h 673"/>
                  <a:gd name="T62" fmla="*/ 789 w 1397"/>
                  <a:gd name="T63" fmla="*/ 132 h 673"/>
                  <a:gd name="T64" fmla="*/ 825 w 1397"/>
                  <a:gd name="T65" fmla="*/ 131 h 673"/>
                  <a:gd name="T66" fmla="*/ 860 w 1397"/>
                  <a:gd name="T67" fmla="*/ 137 h 673"/>
                  <a:gd name="T68" fmla="*/ 894 w 1397"/>
                  <a:gd name="T69" fmla="*/ 149 h 673"/>
                  <a:gd name="T70" fmla="*/ 924 w 1397"/>
                  <a:gd name="T71" fmla="*/ 167 h 673"/>
                  <a:gd name="T72" fmla="*/ 949 w 1397"/>
                  <a:gd name="T73" fmla="*/ 191 h 673"/>
                  <a:gd name="T74" fmla="*/ 970 w 1397"/>
                  <a:gd name="T75" fmla="*/ 220 h 673"/>
                  <a:gd name="T76" fmla="*/ 986 w 1397"/>
                  <a:gd name="T77" fmla="*/ 254 h 673"/>
                  <a:gd name="T78" fmla="*/ 995 w 1397"/>
                  <a:gd name="T79" fmla="*/ 295 h 673"/>
                  <a:gd name="T80" fmla="*/ 1017 w 1397"/>
                  <a:gd name="T81" fmla="*/ 309 h 673"/>
                  <a:gd name="T82" fmla="*/ 1059 w 1397"/>
                  <a:gd name="T83" fmla="*/ 303 h 673"/>
                  <a:gd name="T84" fmla="*/ 1101 w 1397"/>
                  <a:gd name="T85" fmla="*/ 313 h 673"/>
                  <a:gd name="T86" fmla="*/ 1136 w 1397"/>
                  <a:gd name="T87" fmla="*/ 339 h 673"/>
                  <a:gd name="T88" fmla="*/ 1159 w 1397"/>
                  <a:gd name="T89" fmla="*/ 379 h 673"/>
                  <a:gd name="T90" fmla="*/ 1164 w 1397"/>
                  <a:gd name="T91" fmla="*/ 426 h 673"/>
                  <a:gd name="T92" fmla="*/ 1176 w 1397"/>
                  <a:gd name="T93" fmla="*/ 442 h 673"/>
                  <a:gd name="T94" fmla="*/ 1210 w 1397"/>
                  <a:gd name="T95" fmla="*/ 436 h 673"/>
                  <a:gd name="T96" fmla="*/ 1243 w 1397"/>
                  <a:gd name="T97" fmla="*/ 437 h 673"/>
                  <a:gd name="T98" fmla="*/ 1275 w 1397"/>
                  <a:gd name="T99" fmla="*/ 444 h 673"/>
                  <a:gd name="T100" fmla="*/ 1307 w 1397"/>
                  <a:gd name="T101" fmla="*/ 457 h 673"/>
                  <a:gd name="T102" fmla="*/ 1334 w 1397"/>
                  <a:gd name="T103" fmla="*/ 475 h 673"/>
                  <a:gd name="T104" fmla="*/ 1367 w 1397"/>
                  <a:gd name="T105" fmla="*/ 512 h 673"/>
                  <a:gd name="T106" fmla="*/ 1384 w 1397"/>
                  <a:gd name="T107" fmla="*/ 543 h 673"/>
                  <a:gd name="T108" fmla="*/ 1393 w 1397"/>
                  <a:gd name="T109" fmla="*/ 574 h 673"/>
                  <a:gd name="T110" fmla="*/ 1397 w 1397"/>
                  <a:gd name="T111" fmla="*/ 608 h 673"/>
                  <a:gd name="T112" fmla="*/ 1395 w 1397"/>
                  <a:gd name="T113" fmla="*/ 640 h 673"/>
                  <a:gd name="T114" fmla="*/ 1385 w 1397"/>
                  <a:gd name="T115" fmla="*/ 673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97" h="673">
                    <a:moveTo>
                      <a:pt x="75" y="673"/>
                    </a:moveTo>
                    <a:lnTo>
                      <a:pt x="62" y="665"/>
                    </a:lnTo>
                    <a:lnTo>
                      <a:pt x="50" y="655"/>
                    </a:lnTo>
                    <a:lnTo>
                      <a:pt x="40" y="644"/>
                    </a:lnTo>
                    <a:lnTo>
                      <a:pt x="30" y="634"/>
                    </a:lnTo>
                    <a:lnTo>
                      <a:pt x="22" y="621"/>
                    </a:lnTo>
                    <a:lnTo>
                      <a:pt x="15" y="609"/>
                    </a:lnTo>
                    <a:lnTo>
                      <a:pt x="9" y="595"/>
                    </a:lnTo>
                    <a:lnTo>
                      <a:pt x="8" y="589"/>
                    </a:lnTo>
                    <a:lnTo>
                      <a:pt x="5" y="582"/>
                    </a:lnTo>
                    <a:lnTo>
                      <a:pt x="4" y="574"/>
                    </a:lnTo>
                    <a:lnTo>
                      <a:pt x="2" y="568"/>
                    </a:lnTo>
                    <a:lnTo>
                      <a:pt x="1" y="561"/>
                    </a:lnTo>
                    <a:lnTo>
                      <a:pt x="0" y="554"/>
                    </a:lnTo>
                    <a:lnTo>
                      <a:pt x="0" y="546"/>
                    </a:lnTo>
                    <a:lnTo>
                      <a:pt x="0" y="539"/>
                    </a:lnTo>
                    <a:lnTo>
                      <a:pt x="0" y="532"/>
                    </a:lnTo>
                    <a:lnTo>
                      <a:pt x="1" y="525"/>
                    </a:lnTo>
                    <a:lnTo>
                      <a:pt x="1" y="517"/>
                    </a:lnTo>
                    <a:lnTo>
                      <a:pt x="4" y="510"/>
                    </a:lnTo>
                    <a:lnTo>
                      <a:pt x="5" y="503"/>
                    </a:lnTo>
                    <a:lnTo>
                      <a:pt x="8" y="495"/>
                    </a:lnTo>
                    <a:lnTo>
                      <a:pt x="9" y="489"/>
                    </a:lnTo>
                    <a:lnTo>
                      <a:pt x="13" y="481"/>
                    </a:lnTo>
                    <a:lnTo>
                      <a:pt x="15" y="475"/>
                    </a:lnTo>
                    <a:lnTo>
                      <a:pt x="19" y="468"/>
                    </a:lnTo>
                    <a:lnTo>
                      <a:pt x="27" y="457"/>
                    </a:lnTo>
                    <a:lnTo>
                      <a:pt x="35" y="446"/>
                    </a:lnTo>
                    <a:lnTo>
                      <a:pt x="43" y="436"/>
                    </a:lnTo>
                    <a:lnTo>
                      <a:pt x="53" y="428"/>
                    </a:lnTo>
                    <a:lnTo>
                      <a:pt x="63" y="419"/>
                    </a:lnTo>
                    <a:lnTo>
                      <a:pt x="74" y="413"/>
                    </a:lnTo>
                    <a:lnTo>
                      <a:pt x="85" y="407"/>
                    </a:lnTo>
                    <a:lnTo>
                      <a:pt x="97" y="402"/>
                    </a:lnTo>
                    <a:lnTo>
                      <a:pt x="109" y="398"/>
                    </a:lnTo>
                    <a:lnTo>
                      <a:pt x="120" y="395"/>
                    </a:lnTo>
                    <a:lnTo>
                      <a:pt x="133" y="393"/>
                    </a:lnTo>
                    <a:lnTo>
                      <a:pt x="146" y="392"/>
                    </a:lnTo>
                    <a:lnTo>
                      <a:pt x="159" y="393"/>
                    </a:lnTo>
                    <a:lnTo>
                      <a:pt x="172" y="395"/>
                    </a:lnTo>
                    <a:lnTo>
                      <a:pt x="185" y="397"/>
                    </a:lnTo>
                    <a:lnTo>
                      <a:pt x="198" y="401"/>
                    </a:lnTo>
                    <a:lnTo>
                      <a:pt x="195" y="392"/>
                    </a:lnTo>
                    <a:lnTo>
                      <a:pt x="193" y="384"/>
                    </a:lnTo>
                    <a:lnTo>
                      <a:pt x="190" y="376"/>
                    </a:lnTo>
                    <a:lnTo>
                      <a:pt x="189" y="369"/>
                    </a:lnTo>
                    <a:lnTo>
                      <a:pt x="189" y="360"/>
                    </a:lnTo>
                    <a:lnTo>
                      <a:pt x="187" y="352"/>
                    </a:lnTo>
                    <a:lnTo>
                      <a:pt x="187" y="344"/>
                    </a:lnTo>
                    <a:lnTo>
                      <a:pt x="187" y="335"/>
                    </a:lnTo>
                    <a:lnTo>
                      <a:pt x="189" y="327"/>
                    </a:lnTo>
                    <a:lnTo>
                      <a:pt x="189" y="320"/>
                    </a:lnTo>
                    <a:lnTo>
                      <a:pt x="190" y="312"/>
                    </a:lnTo>
                    <a:lnTo>
                      <a:pt x="193" y="304"/>
                    </a:lnTo>
                    <a:lnTo>
                      <a:pt x="194" y="296"/>
                    </a:lnTo>
                    <a:lnTo>
                      <a:pt x="196" y="288"/>
                    </a:lnTo>
                    <a:lnTo>
                      <a:pt x="199" y="281"/>
                    </a:lnTo>
                    <a:lnTo>
                      <a:pt x="203" y="273"/>
                    </a:lnTo>
                    <a:lnTo>
                      <a:pt x="207" y="266"/>
                    </a:lnTo>
                    <a:lnTo>
                      <a:pt x="209" y="259"/>
                    </a:lnTo>
                    <a:lnTo>
                      <a:pt x="215" y="252"/>
                    </a:lnTo>
                    <a:lnTo>
                      <a:pt x="218" y="246"/>
                    </a:lnTo>
                    <a:lnTo>
                      <a:pt x="229" y="233"/>
                    </a:lnTo>
                    <a:lnTo>
                      <a:pt x="239" y="221"/>
                    </a:lnTo>
                    <a:lnTo>
                      <a:pt x="252" y="211"/>
                    </a:lnTo>
                    <a:lnTo>
                      <a:pt x="265" y="202"/>
                    </a:lnTo>
                    <a:lnTo>
                      <a:pt x="273" y="198"/>
                    </a:lnTo>
                    <a:lnTo>
                      <a:pt x="281" y="194"/>
                    </a:lnTo>
                    <a:lnTo>
                      <a:pt x="287" y="190"/>
                    </a:lnTo>
                    <a:lnTo>
                      <a:pt x="296" y="188"/>
                    </a:lnTo>
                    <a:lnTo>
                      <a:pt x="304" y="184"/>
                    </a:lnTo>
                    <a:lnTo>
                      <a:pt x="312" y="182"/>
                    </a:lnTo>
                    <a:lnTo>
                      <a:pt x="319" y="180"/>
                    </a:lnTo>
                    <a:lnTo>
                      <a:pt x="328" y="179"/>
                    </a:lnTo>
                    <a:lnTo>
                      <a:pt x="336" y="177"/>
                    </a:lnTo>
                    <a:lnTo>
                      <a:pt x="344" y="177"/>
                    </a:lnTo>
                    <a:lnTo>
                      <a:pt x="353" y="177"/>
                    </a:lnTo>
                    <a:lnTo>
                      <a:pt x="362" y="177"/>
                    </a:lnTo>
                    <a:lnTo>
                      <a:pt x="363" y="166"/>
                    </a:lnTo>
                    <a:lnTo>
                      <a:pt x="366" y="155"/>
                    </a:lnTo>
                    <a:lnTo>
                      <a:pt x="370" y="145"/>
                    </a:lnTo>
                    <a:lnTo>
                      <a:pt x="374" y="135"/>
                    </a:lnTo>
                    <a:lnTo>
                      <a:pt x="378" y="125"/>
                    </a:lnTo>
                    <a:lnTo>
                      <a:pt x="383" y="115"/>
                    </a:lnTo>
                    <a:lnTo>
                      <a:pt x="388" y="106"/>
                    </a:lnTo>
                    <a:lnTo>
                      <a:pt x="393" y="97"/>
                    </a:lnTo>
                    <a:lnTo>
                      <a:pt x="398" y="89"/>
                    </a:lnTo>
                    <a:lnTo>
                      <a:pt x="405" y="80"/>
                    </a:lnTo>
                    <a:lnTo>
                      <a:pt x="411" y="72"/>
                    </a:lnTo>
                    <a:lnTo>
                      <a:pt x="419" y="65"/>
                    </a:lnTo>
                    <a:lnTo>
                      <a:pt x="425" y="57"/>
                    </a:lnTo>
                    <a:lnTo>
                      <a:pt x="433" y="50"/>
                    </a:lnTo>
                    <a:lnTo>
                      <a:pt x="442" y="44"/>
                    </a:lnTo>
                    <a:lnTo>
                      <a:pt x="450" y="38"/>
                    </a:lnTo>
                    <a:lnTo>
                      <a:pt x="459" y="32"/>
                    </a:lnTo>
                    <a:lnTo>
                      <a:pt x="467" y="27"/>
                    </a:lnTo>
                    <a:lnTo>
                      <a:pt x="476" y="22"/>
                    </a:lnTo>
                    <a:lnTo>
                      <a:pt x="486" y="18"/>
                    </a:lnTo>
                    <a:lnTo>
                      <a:pt x="495" y="14"/>
                    </a:lnTo>
                    <a:lnTo>
                      <a:pt x="506" y="10"/>
                    </a:lnTo>
                    <a:lnTo>
                      <a:pt x="515" y="8"/>
                    </a:lnTo>
                    <a:lnTo>
                      <a:pt x="525" y="5"/>
                    </a:lnTo>
                    <a:lnTo>
                      <a:pt x="535" y="3"/>
                    </a:lnTo>
                    <a:lnTo>
                      <a:pt x="546" y="1"/>
                    </a:lnTo>
                    <a:lnTo>
                      <a:pt x="556" y="0"/>
                    </a:lnTo>
                    <a:lnTo>
                      <a:pt x="567" y="0"/>
                    </a:lnTo>
                    <a:lnTo>
                      <a:pt x="578" y="0"/>
                    </a:lnTo>
                    <a:lnTo>
                      <a:pt x="589" y="0"/>
                    </a:lnTo>
                    <a:lnTo>
                      <a:pt x="599" y="1"/>
                    </a:lnTo>
                    <a:lnTo>
                      <a:pt x="611" y="4"/>
                    </a:lnTo>
                    <a:lnTo>
                      <a:pt x="623" y="6"/>
                    </a:lnTo>
                    <a:lnTo>
                      <a:pt x="636" y="10"/>
                    </a:lnTo>
                    <a:lnTo>
                      <a:pt x="649" y="14"/>
                    </a:lnTo>
                    <a:lnTo>
                      <a:pt x="662" y="19"/>
                    </a:lnTo>
                    <a:lnTo>
                      <a:pt x="674" y="26"/>
                    </a:lnTo>
                    <a:lnTo>
                      <a:pt x="686" y="32"/>
                    </a:lnTo>
                    <a:lnTo>
                      <a:pt x="697" y="40"/>
                    </a:lnTo>
                    <a:lnTo>
                      <a:pt x="708" y="49"/>
                    </a:lnTo>
                    <a:lnTo>
                      <a:pt x="718" y="57"/>
                    </a:lnTo>
                    <a:lnTo>
                      <a:pt x="727" y="67"/>
                    </a:lnTo>
                    <a:lnTo>
                      <a:pt x="736" y="78"/>
                    </a:lnTo>
                    <a:lnTo>
                      <a:pt x="744" y="88"/>
                    </a:lnTo>
                    <a:lnTo>
                      <a:pt x="752" y="100"/>
                    </a:lnTo>
                    <a:lnTo>
                      <a:pt x="759" y="111"/>
                    </a:lnTo>
                    <a:lnTo>
                      <a:pt x="766" y="123"/>
                    </a:lnTo>
                    <a:lnTo>
                      <a:pt x="771" y="136"/>
                    </a:lnTo>
                    <a:lnTo>
                      <a:pt x="780" y="133"/>
                    </a:lnTo>
                    <a:lnTo>
                      <a:pt x="789" y="132"/>
                    </a:lnTo>
                    <a:lnTo>
                      <a:pt x="798" y="132"/>
                    </a:lnTo>
                    <a:lnTo>
                      <a:pt x="807" y="131"/>
                    </a:lnTo>
                    <a:lnTo>
                      <a:pt x="816" y="131"/>
                    </a:lnTo>
                    <a:lnTo>
                      <a:pt x="825" y="131"/>
                    </a:lnTo>
                    <a:lnTo>
                      <a:pt x="834" y="132"/>
                    </a:lnTo>
                    <a:lnTo>
                      <a:pt x="843" y="133"/>
                    </a:lnTo>
                    <a:lnTo>
                      <a:pt x="852" y="135"/>
                    </a:lnTo>
                    <a:lnTo>
                      <a:pt x="860" y="137"/>
                    </a:lnTo>
                    <a:lnTo>
                      <a:pt x="869" y="140"/>
                    </a:lnTo>
                    <a:lnTo>
                      <a:pt x="877" y="142"/>
                    </a:lnTo>
                    <a:lnTo>
                      <a:pt x="885" y="145"/>
                    </a:lnTo>
                    <a:lnTo>
                      <a:pt x="894" y="149"/>
                    </a:lnTo>
                    <a:lnTo>
                      <a:pt x="902" y="153"/>
                    </a:lnTo>
                    <a:lnTo>
                      <a:pt x="908" y="158"/>
                    </a:lnTo>
                    <a:lnTo>
                      <a:pt x="916" y="162"/>
                    </a:lnTo>
                    <a:lnTo>
                      <a:pt x="924" y="167"/>
                    </a:lnTo>
                    <a:lnTo>
                      <a:pt x="930" y="173"/>
                    </a:lnTo>
                    <a:lnTo>
                      <a:pt x="937" y="179"/>
                    </a:lnTo>
                    <a:lnTo>
                      <a:pt x="943" y="185"/>
                    </a:lnTo>
                    <a:lnTo>
                      <a:pt x="949" y="191"/>
                    </a:lnTo>
                    <a:lnTo>
                      <a:pt x="955" y="198"/>
                    </a:lnTo>
                    <a:lnTo>
                      <a:pt x="960" y="204"/>
                    </a:lnTo>
                    <a:lnTo>
                      <a:pt x="965" y="212"/>
                    </a:lnTo>
                    <a:lnTo>
                      <a:pt x="970" y="220"/>
                    </a:lnTo>
                    <a:lnTo>
                      <a:pt x="974" y="228"/>
                    </a:lnTo>
                    <a:lnTo>
                      <a:pt x="979" y="235"/>
                    </a:lnTo>
                    <a:lnTo>
                      <a:pt x="982" y="244"/>
                    </a:lnTo>
                    <a:lnTo>
                      <a:pt x="986" y="254"/>
                    </a:lnTo>
                    <a:lnTo>
                      <a:pt x="988" y="261"/>
                    </a:lnTo>
                    <a:lnTo>
                      <a:pt x="991" y="272"/>
                    </a:lnTo>
                    <a:lnTo>
                      <a:pt x="993" y="283"/>
                    </a:lnTo>
                    <a:lnTo>
                      <a:pt x="995" y="295"/>
                    </a:lnTo>
                    <a:lnTo>
                      <a:pt x="996" y="307"/>
                    </a:lnTo>
                    <a:lnTo>
                      <a:pt x="996" y="318"/>
                    </a:lnTo>
                    <a:lnTo>
                      <a:pt x="1006" y="313"/>
                    </a:lnTo>
                    <a:lnTo>
                      <a:pt x="1017" y="309"/>
                    </a:lnTo>
                    <a:lnTo>
                      <a:pt x="1027" y="305"/>
                    </a:lnTo>
                    <a:lnTo>
                      <a:pt x="1037" y="303"/>
                    </a:lnTo>
                    <a:lnTo>
                      <a:pt x="1049" y="303"/>
                    </a:lnTo>
                    <a:lnTo>
                      <a:pt x="1059" y="303"/>
                    </a:lnTo>
                    <a:lnTo>
                      <a:pt x="1070" y="304"/>
                    </a:lnTo>
                    <a:lnTo>
                      <a:pt x="1080" y="305"/>
                    </a:lnTo>
                    <a:lnTo>
                      <a:pt x="1090" y="309"/>
                    </a:lnTo>
                    <a:lnTo>
                      <a:pt x="1101" y="313"/>
                    </a:lnTo>
                    <a:lnTo>
                      <a:pt x="1110" y="318"/>
                    </a:lnTo>
                    <a:lnTo>
                      <a:pt x="1119" y="323"/>
                    </a:lnTo>
                    <a:lnTo>
                      <a:pt x="1128" y="331"/>
                    </a:lnTo>
                    <a:lnTo>
                      <a:pt x="1136" y="339"/>
                    </a:lnTo>
                    <a:lnTo>
                      <a:pt x="1142" y="348"/>
                    </a:lnTo>
                    <a:lnTo>
                      <a:pt x="1149" y="357"/>
                    </a:lnTo>
                    <a:lnTo>
                      <a:pt x="1155" y="367"/>
                    </a:lnTo>
                    <a:lnTo>
                      <a:pt x="1159" y="379"/>
                    </a:lnTo>
                    <a:lnTo>
                      <a:pt x="1162" y="391"/>
                    </a:lnTo>
                    <a:lnTo>
                      <a:pt x="1164" y="402"/>
                    </a:lnTo>
                    <a:lnTo>
                      <a:pt x="1166" y="414"/>
                    </a:lnTo>
                    <a:lnTo>
                      <a:pt x="1164" y="426"/>
                    </a:lnTo>
                    <a:lnTo>
                      <a:pt x="1163" y="437"/>
                    </a:lnTo>
                    <a:lnTo>
                      <a:pt x="1160" y="449"/>
                    </a:lnTo>
                    <a:lnTo>
                      <a:pt x="1168" y="446"/>
                    </a:lnTo>
                    <a:lnTo>
                      <a:pt x="1176" y="442"/>
                    </a:lnTo>
                    <a:lnTo>
                      <a:pt x="1185" y="441"/>
                    </a:lnTo>
                    <a:lnTo>
                      <a:pt x="1193" y="439"/>
                    </a:lnTo>
                    <a:lnTo>
                      <a:pt x="1202" y="437"/>
                    </a:lnTo>
                    <a:lnTo>
                      <a:pt x="1210" y="436"/>
                    </a:lnTo>
                    <a:lnTo>
                      <a:pt x="1219" y="436"/>
                    </a:lnTo>
                    <a:lnTo>
                      <a:pt x="1226" y="436"/>
                    </a:lnTo>
                    <a:lnTo>
                      <a:pt x="1235" y="436"/>
                    </a:lnTo>
                    <a:lnTo>
                      <a:pt x="1243" y="437"/>
                    </a:lnTo>
                    <a:lnTo>
                      <a:pt x="1251" y="437"/>
                    </a:lnTo>
                    <a:lnTo>
                      <a:pt x="1260" y="440"/>
                    </a:lnTo>
                    <a:lnTo>
                      <a:pt x="1268" y="441"/>
                    </a:lnTo>
                    <a:lnTo>
                      <a:pt x="1275" y="444"/>
                    </a:lnTo>
                    <a:lnTo>
                      <a:pt x="1283" y="446"/>
                    </a:lnTo>
                    <a:lnTo>
                      <a:pt x="1291" y="449"/>
                    </a:lnTo>
                    <a:lnTo>
                      <a:pt x="1299" y="453"/>
                    </a:lnTo>
                    <a:lnTo>
                      <a:pt x="1307" y="457"/>
                    </a:lnTo>
                    <a:lnTo>
                      <a:pt x="1313" y="461"/>
                    </a:lnTo>
                    <a:lnTo>
                      <a:pt x="1321" y="464"/>
                    </a:lnTo>
                    <a:lnTo>
                      <a:pt x="1327" y="470"/>
                    </a:lnTo>
                    <a:lnTo>
                      <a:pt x="1334" y="475"/>
                    </a:lnTo>
                    <a:lnTo>
                      <a:pt x="1340" y="480"/>
                    </a:lnTo>
                    <a:lnTo>
                      <a:pt x="1345" y="485"/>
                    </a:lnTo>
                    <a:lnTo>
                      <a:pt x="1357" y="498"/>
                    </a:lnTo>
                    <a:lnTo>
                      <a:pt x="1367" y="512"/>
                    </a:lnTo>
                    <a:lnTo>
                      <a:pt x="1373" y="519"/>
                    </a:lnTo>
                    <a:lnTo>
                      <a:pt x="1376" y="526"/>
                    </a:lnTo>
                    <a:lnTo>
                      <a:pt x="1380" y="534"/>
                    </a:lnTo>
                    <a:lnTo>
                      <a:pt x="1384" y="543"/>
                    </a:lnTo>
                    <a:lnTo>
                      <a:pt x="1387" y="551"/>
                    </a:lnTo>
                    <a:lnTo>
                      <a:pt x="1389" y="559"/>
                    </a:lnTo>
                    <a:lnTo>
                      <a:pt x="1392" y="567"/>
                    </a:lnTo>
                    <a:lnTo>
                      <a:pt x="1393" y="574"/>
                    </a:lnTo>
                    <a:lnTo>
                      <a:pt x="1395" y="583"/>
                    </a:lnTo>
                    <a:lnTo>
                      <a:pt x="1396" y="591"/>
                    </a:lnTo>
                    <a:lnTo>
                      <a:pt x="1397" y="599"/>
                    </a:lnTo>
                    <a:lnTo>
                      <a:pt x="1397" y="608"/>
                    </a:lnTo>
                    <a:lnTo>
                      <a:pt x="1397" y="616"/>
                    </a:lnTo>
                    <a:lnTo>
                      <a:pt x="1396" y="625"/>
                    </a:lnTo>
                    <a:lnTo>
                      <a:pt x="1396" y="633"/>
                    </a:lnTo>
                    <a:lnTo>
                      <a:pt x="1395" y="640"/>
                    </a:lnTo>
                    <a:lnTo>
                      <a:pt x="1392" y="649"/>
                    </a:lnTo>
                    <a:lnTo>
                      <a:pt x="1391" y="657"/>
                    </a:lnTo>
                    <a:lnTo>
                      <a:pt x="1388" y="665"/>
                    </a:lnTo>
                    <a:lnTo>
                      <a:pt x="1385" y="673"/>
                    </a:lnTo>
                    <a:lnTo>
                      <a:pt x="1385" y="673"/>
                    </a:lnTo>
                    <a:lnTo>
                      <a:pt x="75" y="673"/>
                    </a:lnTo>
                    <a:lnTo>
                      <a:pt x="75" y="673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7835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Atmospheric Source Term is Moved using ATD Models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81200" y="1600201"/>
            <a:ext cx="8610600" cy="24015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Atmospheric Transport and Dispersion Models</a:t>
            </a:r>
          </a:p>
          <a:p>
            <a:pPr lvl="1"/>
            <a:r>
              <a:rPr lang="en-US" dirty="0"/>
              <a:t>Transport material based on weather conditions</a:t>
            </a:r>
          </a:p>
          <a:p>
            <a:pPr lvl="1"/>
            <a:r>
              <a:rPr lang="en-US" dirty="0"/>
              <a:t>Track material to where it falls/washes on ground</a:t>
            </a:r>
          </a:p>
          <a:p>
            <a:pPr lvl="1"/>
            <a:r>
              <a:rPr lang="en-US" dirty="0"/>
              <a:t>Accounts for dry/wet processes and particle size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819400" y="4343400"/>
            <a:ext cx="6781800" cy="2209800"/>
            <a:chOff x="404700" y="3983383"/>
            <a:chExt cx="8891700" cy="2874617"/>
          </a:xfrm>
        </p:grpSpPr>
        <p:sp>
          <p:nvSpPr>
            <p:cNvPr id="29" name="Right Arrow 28"/>
            <p:cNvSpPr/>
            <p:nvPr/>
          </p:nvSpPr>
          <p:spPr>
            <a:xfrm>
              <a:off x="2239933" y="3983383"/>
              <a:ext cx="1191849" cy="548046"/>
            </a:xfrm>
            <a:prstGeom prst="rightArrow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9259" y="4077003"/>
              <a:ext cx="802224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Wind</a:t>
              </a:r>
              <a:endParaRPr lang="en-US" dirty="0"/>
            </a:p>
          </p:txBody>
        </p:sp>
        <p:sp>
          <p:nvSpPr>
            <p:cNvPr id="31" name="Right Arrow 30"/>
            <p:cNvSpPr/>
            <p:nvPr/>
          </p:nvSpPr>
          <p:spPr>
            <a:xfrm rot="5400000">
              <a:off x="5540655" y="5577849"/>
              <a:ext cx="323714" cy="337137"/>
            </a:xfrm>
            <a:prstGeom prst="rightArrow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ight Arrow 31"/>
            <p:cNvSpPr/>
            <p:nvPr/>
          </p:nvSpPr>
          <p:spPr>
            <a:xfrm rot="5400000">
              <a:off x="7271092" y="5621273"/>
              <a:ext cx="323714" cy="337137"/>
            </a:xfrm>
            <a:prstGeom prst="rightArrow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/>
            <p:cNvSpPr/>
            <p:nvPr/>
          </p:nvSpPr>
          <p:spPr>
            <a:xfrm rot="16200000">
              <a:off x="5001625" y="1691850"/>
              <a:ext cx="493022" cy="6877332"/>
            </a:xfrm>
            <a:prstGeom prst="triangl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Can 33"/>
            <p:cNvSpPr/>
            <p:nvPr/>
          </p:nvSpPr>
          <p:spPr>
            <a:xfrm>
              <a:off x="404700" y="4659485"/>
              <a:ext cx="777624" cy="2136655"/>
            </a:xfrm>
            <a:prstGeom prst="can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Cube 34"/>
            <p:cNvSpPr/>
            <p:nvPr/>
          </p:nvSpPr>
          <p:spPr>
            <a:xfrm>
              <a:off x="710622" y="4989670"/>
              <a:ext cx="1328159" cy="1865901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94063" y="5712966"/>
              <a:ext cx="1244678" cy="780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Generation of Source Material</a:t>
              </a:r>
            </a:p>
          </p:txBody>
        </p:sp>
        <p:sp>
          <p:nvSpPr>
            <p:cNvPr id="37" name="Isosceles Triangle 36"/>
            <p:cNvSpPr/>
            <p:nvPr/>
          </p:nvSpPr>
          <p:spPr>
            <a:xfrm rot="16200000">
              <a:off x="5119562" y="2681162"/>
              <a:ext cx="493022" cy="7860654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 w="12700"/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802714" y="4986915"/>
              <a:ext cx="1390514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Plume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843976" y="6381063"/>
              <a:ext cx="2526190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Dose/Concentration</a:t>
              </a:r>
            </a:p>
          </p:txBody>
        </p:sp>
        <p:sp>
          <p:nvSpPr>
            <p:cNvPr id="40" name="Freeform 10"/>
            <p:cNvSpPr>
              <a:spLocks noEditPoints="1"/>
            </p:cNvSpPr>
            <p:nvPr/>
          </p:nvSpPr>
          <p:spPr bwMode="auto">
            <a:xfrm>
              <a:off x="8367959" y="6115469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auto">
            <a:xfrm>
              <a:off x="8164757" y="6256547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/>
            <p:cNvSpPr>
              <a:spLocks noEditPoints="1"/>
            </p:cNvSpPr>
            <p:nvPr/>
          </p:nvSpPr>
          <p:spPr bwMode="auto">
            <a:xfrm>
              <a:off x="5600913" y="6174855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32360" y="4465821"/>
              <a:ext cx="1390514" cy="560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Atmospheric Source Term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5804113" y="3983383"/>
              <a:ext cx="1109663" cy="912811"/>
              <a:chOff x="10493927" y="3306764"/>
              <a:chExt cx="1109663" cy="912811"/>
            </a:xfrm>
            <a:solidFill>
              <a:schemeClr val="accent1"/>
            </a:solidFill>
          </p:grpSpPr>
          <p:sp>
            <p:nvSpPr>
              <p:cNvPr id="45" name="Freeform 32"/>
              <p:cNvSpPr>
                <a:spLocks/>
              </p:cNvSpPr>
              <p:nvPr/>
            </p:nvSpPr>
            <p:spPr bwMode="auto">
              <a:xfrm>
                <a:off x="10644808" y="4005280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auto">
              <a:xfrm>
                <a:off x="10790272" y="3926941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32"/>
              <p:cNvSpPr>
                <a:spLocks/>
              </p:cNvSpPr>
              <p:nvPr/>
            </p:nvSpPr>
            <p:spPr bwMode="auto">
              <a:xfrm>
                <a:off x="10935736" y="4014253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32"/>
              <p:cNvSpPr>
                <a:spLocks/>
              </p:cNvSpPr>
              <p:nvPr/>
            </p:nvSpPr>
            <p:spPr bwMode="auto">
              <a:xfrm>
                <a:off x="11081200" y="3892551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Freeform 32"/>
              <p:cNvSpPr>
                <a:spLocks/>
              </p:cNvSpPr>
              <p:nvPr/>
            </p:nvSpPr>
            <p:spPr bwMode="auto">
              <a:xfrm>
                <a:off x="11192532" y="4044950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reeform 32"/>
              <p:cNvSpPr>
                <a:spLocks/>
              </p:cNvSpPr>
              <p:nvPr/>
            </p:nvSpPr>
            <p:spPr bwMode="auto">
              <a:xfrm>
                <a:off x="11359877" y="3883577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reeform 26"/>
              <p:cNvSpPr>
                <a:spLocks/>
              </p:cNvSpPr>
              <p:nvPr/>
            </p:nvSpPr>
            <p:spPr bwMode="auto">
              <a:xfrm>
                <a:off x="10493927" y="3306764"/>
                <a:ext cx="1109663" cy="533400"/>
              </a:xfrm>
              <a:custGeom>
                <a:avLst/>
                <a:gdLst>
                  <a:gd name="T0" fmla="*/ 40 w 1397"/>
                  <a:gd name="T1" fmla="*/ 644 h 673"/>
                  <a:gd name="T2" fmla="*/ 9 w 1397"/>
                  <a:gd name="T3" fmla="*/ 595 h 673"/>
                  <a:gd name="T4" fmla="*/ 2 w 1397"/>
                  <a:gd name="T5" fmla="*/ 568 h 673"/>
                  <a:gd name="T6" fmla="*/ 0 w 1397"/>
                  <a:gd name="T7" fmla="*/ 539 h 673"/>
                  <a:gd name="T8" fmla="*/ 4 w 1397"/>
                  <a:gd name="T9" fmla="*/ 510 h 673"/>
                  <a:gd name="T10" fmla="*/ 13 w 1397"/>
                  <a:gd name="T11" fmla="*/ 481 h 673"/>
                  <a:gd name="T12" fmla="*/ 35 w 1397"/>
                  <a:gd name="T13" fmla="*/ 446 h 673"/>
                  <a:gd name="T14" fmla="*/ 74 w 1397"/>
                  <a:gd name="T15" fmla="*/ 413 h 673"/>
                  <a:gd name="T16" fmla="*/ 120 w 1397"/>
                  <a:gd name="T17" fmla="*/ 395 h 673"/>
                  <a:gd name="T18" fmla="*/ 172 w 1397"/>
                  <a:gd name="T19" fmla="*/ 395 h 673"/>
                  <a:gd name="T20" fmla="*/ 193 w 1397"/>
                  <a:gd name="T21" fmla="*/ 384 h 673"/>
                  <a:gd name="T22" fmla="*/ 187 w 1397"/>
                  <a:gd name="T23" fmla="*/ 352 h 673"/>
                  <a:gd name="T24" fmla="*/ 189 w 1397"/>
                  <a:gd name="T25" fmla="*/ 320 h 673"/>
                  <a:gd name="T26" fmla="*/ 196 w 1397"/>
                  <a:gd name="T27" fmla="*/ 288 h 673"/>
                  <a:gd name="T28" fmla="*/ 209 w 1397"/>
                  <a:gd name="T29" fmla="*/ 259 h 673"/>
                  <a:gd name="T30" fmla="*/ 239 w 1397"/>
                  <a:gd name="T31" fmla="*/ 221 h 673"/>
                  <a:gd name="T32" fmla="*/ 281 w 1397"/>
                  <a:gd name="T33" fmla="*/ 194 h 673"/>
                  <a:gd name="T34" fmla="*/ 312 w 1397"/>
                  <a:gd name="T35" fmla="*/ 182 h 673"/>
                  <a:gd name="T36" fmla="*/ 344 w 1397"/>
                  <a:gd name="T37" fmla="*/ 177 h 673"/>
                  <a:gd name="T38" fmla="*/ 366 w 1397"/>
                  <a:gd name="T39" fmla="*/ 155 h 673"/>
                  <a:gd name="T40" fmla="*/ 383 w 1397"/>
                  <a:gd name="T41" fmla="*/ 115 h 673"/>
                  <a:gd name="T42" fmla="*/ 405 w 1397"/>
                  <a:gd name="T43" fmla="*/ 80 h 673"/>
                  <a:gd name="T44" fmla="*/ 433 w 1397"/>
                  <a:gd name="T45" fmla="*/ 50 h 673"/>
                  <a:gd name="T46" fmla="*/ 467 w 1397"/>
                  <a:gd name="T47" fmla="*/ 27 h 673"/>
                  <a:gd name="T48" fmla="*/ 506 w 1397"/>
                  <a:gd name="T49" fmla="*/ 10 h 673"/>
                  <a:gd name="T50" fmla="*/ 546 w 1397"/>
                  <a:gd name="T51" fmla="*/ 1 h 673"/>
                  <a:gd name="T52" fmla="*/ 589 w 1397"/>
                  <a:gd name="T53" fmla="*/ 0 h 673"/>
                  <a:gd name="T54" fmla="*/ 636 w 1397"/>
                  <a:gd name="T55" fmla="*/ 10 h 673"/>
                  <a:gd name="T56" fmla="*/ 686 w 1397"/>
                  <a:gd name="T57" fmla="*/ 32 h 673"/>
                  <a:gd name="T58" fmla="*/ 727 w 1397"/>
                  <a:gd name="T59" fmla="*/ 67 h 673"/>
                  <a:gd name="T60" fmla="*/ 759 w 1397"/>
                  <a:gd name="T61" fmla="*/ 111 h 673"/>
                  <a:gd name="T62" fmla="*/ 789 w 1397"/>
                  <a:gd name="T63" fmla="*/ 132 h 673"/>
                  <a:gd name="T64" fmla="*/ 825 w 1397"/>
                  <a:gd name="T65" fmla="*/ 131 h 673"/>
                  <a:gd name="T66" fmla="*/ 860 w 1397"/>
                  <a:gd name="T67" fmla="*/ 137 h 673"/>
                  <a:gd name="T68" fmla="*/ 894 w 1397"/>
                  <a:gd name="T69" fmla="*/ 149 h 673"/>
                  <a:gd name="T70" fmla="*/ 924 w 1397"/>
                  <a:gd name="T71" fmla="*/ 167 h 673"/>
                  <a:gd name="T72" fmla="*/ 949 w 1397"/>
                  <a:gd name="T73" fmla="*/ 191 h 673"/>
                  <a:gd name="T74" fmla="*/ 970 w 1397"/>
                  <a:gd name="T75" fmla="*/ 220 h 673"/>
                  <a:gd name="T76" fmla="*/ 986 w 1397"/>
                  <a:gd name="T77" fmla="*/ 254 h 673"/>
                  <a:gd name="T78" fmla="*/ 995 w 1397"/>
                  <a:gd name="T79" fmla="*/ 295 h 673"/>
                  <a:gd name="T80" fmla="*/ 1017 w 1397"/>
                  <a:gd name="T81" fmla="*/ 309 h 673"/>
                  <a:gd name="T82" fmla="*/ 1059 w 1397"/>
                  <a:gd name="T83" fmla="*/ 303 h 673"/>
                  <a:gd name="T84" fmla="*/ 1101 w 1397"/>
                  <a:gd name="T85" fmla="*/ 313 h 673"/>
                  <a:gd name="T86" fmla="*/ 1136 w 1397"/>
                  <a:gd name="T87" fmla="*/ 339 h 673"/>
                  <a:gd name="T88" fmla="*/ 1159 w 1397"/>
                  <a:gd name="T89" fmla="*/ 379 h 673"/>
                  <a:gd name="T90" fmla="*/ 1164 w 1397"/>
                  <a:gd name="T91" fmla="*/ 426 h 673"/>
                  <a:gd name="T92" fmla="*/ 1176 w 1397"/>
                  <a:gd name="T93" fmla="*/ 442 h 673"/>
                  <a:gd name="T94" fmla="*/ 1210 w 1397"/>
                  <a:gd name="T95" fmla="*/ 436 h 673"/>
                  <a:gd name="T96" fmla="*/ 1243 w 1397"/>
                  <a:gd name="T97" fmla="*/ 437 h 673"/>
                  <a:gd name="T98" fmla="*/ 1275 w 1397"/>
                  <a:gd name="T99" fmla="*/ 444 h 673"/>
                  <a:gd name="T100" fmla="*/ 1307 w 1397"/>
                  <a:gd name="T101" fmla="*/ 457 h 673"/>
                  <a:gd name="T102" fmla="*/ 1334 w 1397"/>
                  <a:gd name="T103" fmla="*/ 475 h 673"/>
                  <a:gd name="T104" fmla="*/ 1367 w 1397"/>
                  <a:gd name="T105" fmla="*/ 512 h 673"/>
                  <a:gd name="T106" fmla="*/ 1384 w 1397"/>
                  <a:gd name="T107" fmla="*/ 543 h 673"/>
                  <a:gd name="T108" fmla="*/ 1393 w 1397"/>
                  <a:gd name="T109" fmla="*/ 574 h 673"/>
                  <a:gd name="T110" fmla="*/ 1397 w 1397"/>
                  <a:gd name="T111" fmla="*/ 608 h 673"/>
                  <a:gd name="T112" fmla="*/ 1395 w 1397"/>
                  <a:gd name="T113" fmla="*/ 640 h 673"/>
                  <a:gd name="T114" fmla="*/ 1385 w 1397"/>
                  <a:gd name="T115" fmla="*/ 673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97" h="673">
                    <a:moveTo>
                      <a:pt x="75" y="673"/>
                    </a:moveTo>
                    <a:lnTo>
                      <a:pt x="62" y="665"/>
                    </a:lnTo>
                    <a:lnTo>
                      <a:pt x="50" y="655"/>
                    </a:lnTo>
                    <a:lnTo>
                      <a:pt x="40" y="644"/>
                    </a:lnTo>
                    <a:lnTo>
                      <a:pt x="30" y="634"/>
                    </a:lnTo>
                    <a:lnTo>
                      <a:pt x="22" y="621"/>
                    </a:lnTo>
                    <a:lnTo>
                      <a:pt x="15" y="609"/>
                    </a:lnTo>
                    <a:lnTo>
                      <a:pt x="9" y="595"/>
                    </a:lnTo>
                    <a:lnTo>
                      <a:pt x="8" y="589"/>
                    </a:lnTo>
                    <a:lnTo>
                      <a:pt x="5" y="582"/>
                    </a:lnTo>
                    <a:lnTo>
                      <a:pt x="4" y="574"/>
                    </a:lnTo>
                    <a:lnTo>
                      <a:pt x="2" y="568"/>
                    </a:lnTo>
                    <a:lnTo>
                      <a:pt x="1" y="561"/>
                    </a:lnTo>
                    <a:lnTo>
                      <a:pt x="0" y="554"/>
                    </a:lnTo>
                    <a:lnTo>
                      <a:pt x="0" y="546"/>
                    </a:lnTo>
                    <a:lnTo>
                      <a:pt x="0" y="539"/>
                    </a:lnTo>
                    <a:lnTo>
                      <a:pt x="0" y="532"/>
                    </a:lnTo>
                    <a:lnTo>
                      <a:pt x="1" y="525"/>
                    </a:lnTo>
                    <a:lnTo>
                      <a:pt x="1" y="517"/>
                    </a:lnTo>
                    <a:lnTo>
                      <a:pt x="4" y="510"/>
                    </a:lnTo>
                    <a:lnTo>
                      <a:pt x="5" y="503"/>
                    </a:lnTo>
                    <a:lnTo>
                      <a:pt x="8" y="495"/>
                    </a:lnTo>
                    <a:lnTo>
                      <a:pt x="9" y="489"/>
                    </a:lnTo>
                    <a:lnTo>
                      <a:pt x="13" y="481"/>
                    </a:lnTo>
                    <a:lnTo>
                      <a:pt x="15" y="475"/>
                    </a:lnTo>
                    <a:lnTo>
                      <a:pt x="19" y="468"/>
                    </a:lnTo>
                    <a:lnTo>
                      <a:pt x="27" y="457"/>
                    </a:lnTo>
                    <a:lnTo>
                      <a:pt x="35" y="446"/>
                    </a:lnTo>
                    <a:lnTo>
                      <a:pt x="43" y="436"/>
                    </a:lnTo>
                    <a:lnTo>
                      <a:pt x="53" y="428"/>
                    </a:lnTo>
                    <a:lnTo>
                      <a:pt x="63" y="419"/>
                    </a:lnTo>
                    <a:lnTo>
                      <a:pt x="74" y="413"/>
                    </a:lnTo>
                    <a:lnTo>
                      <a:pt x="85" y="407"/>
                    </a:lnTo>
                    <a:lnTo>
                      <a:pt x="97" y="402"/>
                    </a:lnTo>
                    <a:lnTo>
                      <a:pt x="109" y="398"/>
                    </a:lnTo>
                    <a:lnTo>
                      <a:pt x="120" y="395"/>
                    </a:lnTo>
                    <a:lnTo>
                      <a:pt x="133" y="393"/>
                    </a:lnTo>
                    <a:lnTo>
                      <a:pt x="146" y="392"/>
                    </a:lnTo>
                    <a:lnTo>
                      <a:pt x="159" y="393"/>
                    </a:lnTo>
                    <a:lnTo>
                      <a:pt x="172" y="395"/>
                    </a:lnTo>
                    <a:lnTo>
                      <a:pt x="185" y="397"/>
                    </a:lnTo>
                    <a:lnTo>
                      <a:pt x="198" y="401"/>
                    </a:lnTo>
                    <a:lnTo>
                      <a:pt x="195" y="392"/>
                    </a:lnTo>
                    <a:lnTo>
                      <a:pt x="193" y="384"/>
                    </a:lnTo>
                    <a:lnTo>
                      <a:pt x="190" y="376"/>
                    </a:lnTo>
                    <a:lnTo>
                      <a:pt x="189" y="369"/>
                    </a:lnTo>
                    <a:lnTo>
                      <a:pt x="189" y="360"/>
                    </a:lnTo>
                    <a:lnTo>
                      <a:pt x="187" y="352"/>
                    </a:lnTo>
                    <a:lnTo>
                      <a:pt x="187" y="344"/>
                    </a:lnTo>
                    <a:lnTo>
                      <a:pt x="187" y="335"/>
                    </a:lnTo>
                    <a:lnTo>
                      <a:pt x="189" y="327"/>
                    </a:lnTo>
                    <a:lnTo>
                      <a:pt x="189" y="320"/>
                    </a:lnTo>
                    <a:lnTo>
                      <a:pt x="190" y="312"/>
                    </a:lnTo>
                    <a:lnTo>
                      <a:pt x="193" y="304"/>
                    </a:lnTo>
                    <a:lnTo>
                      <a:pt x="194" y="296"/>
                    </a:lnTo>
                    <a:lnTo>
                      <a:pt x="196" y="288"/>
                    </a:lnTo>
                    <a:lnTo>
                      <a:pt x="199" y="281"/>
                    </a:lnTo>
                    <a:lnTo>
                      <a:pt x="203" y="273"/>
                    </a:lnTo>
                    <a:lnTo>
                      <a:pt x="207" y="266"/>
                    </a:lnTo>
                    <a:lnTo>
                      <a:pt x="209" y="259"/>
                    </a:lnTo>
                    <a:lnTo>
                      <a:pt x="215" y="252"/>
                    </a:lnTo>
                    <a:lnTo>
                      <a:pt x="218" y="246"/>
                    </a:lnTo>
                    <a:lnTo>
                      <a:pt x="229" y="233"/>
                    </a:lnTo>
                    <a:lnTo>
                      <a:pt x="239" y="221"/>
                    </a:lnTo>
                    <a:lnTo>
                      <a:pt x="252" y="211"/>
                    </a:lnTo>
                    <a:lnTo>
                      <a:pt x="265" y="202"/>
                    </a:lnTo>
                    <a:lnTo>
                      <a:pt x="273" y="198"/>
                    </a:lnTo>
                    <a:lnTo>
                      <a:pt x="281" y="194"/>
                    </a:lnTo>
                    <a:lnTo>
                      <a:pt x="287" y="190"/>
                    </a:lnTo>
                    <a:lnTo>
                      <a:pt x="296" y="188"/>
                    </a:lnTo>
                    <a:lnTo>
                      <a:pt x="304" y="184"/>
                    </a:lnTo>
                    <a:lnTo>
                      <a:pt x="312" y="182"/>
                    </a:lnTo>
                    <a:lnTo>
                      <a:pt x="319" y="180"/>
                    </a:lnTo>
                    <a:lnTo>
                      <a:pt x="328" y="179"/>
                    </a:lnTo>
                    <a:lnTo>
                      <a:pt x="336" y="177"/>
                    </a:lnTo>
                    <a:lnTo>
                      <a:pt x="344" y="177"/>
                    </a:lnTo>
                    <a:lnTo>
                      <a:pt x="353" y="177"/>
                    </a:lnTo>
                    <a:lnTo>
                      <a:pt x="362" y="177"/>
                    </a:lnTo>
                    <a:lnTo>
                      <a:pt x="363" y="166"/>
                    </a:lnTo>
                    <a:lnTo>
                      <a:pt x="366" y="155"/>
                    </a:lnTo>
                    <a:lnTo>
                      <a:pt x="370" y="145"/>
                    </a:lnTo>
                    <a:lnTo>
                      <a:pt x="374" y="135"/>
                    </a:lnTo>
                    <a:lnTo>
                      <a:pt x="378" y="125"/>
                    </a:lnTo>
                    <a:lnTo>
                      <a:pt x="383" y="115"/>
                    </a:lnTo>
                    <a:lnTo>
                      <a:pt x="388" y="106"/>
                    </a:lnTo>
                    <a:lnTo>
                      <a:pt x="393" y="97"/>
                    </a:lnTo>
                    <a:lnTo>
                      <a:pt x="398" y="89"/>
                    </a:lnTo>
                    <a:lnTo>
                      <a:pt x="405" y="80"/>
                    </a:lnTo>
                    <a:lnTo>
                      <a:pt x="411" y="72"/>
                    </a:lnTo>
                    <a:lnTo>
                      <a:pt x="419" y="65"/>
                    </a:lnTo>
                    <a:lnTo>
                      <a:pt x="425" y="57"/>
                    </a:lnTo>
                    <a:lnTo>
                      <a:pt x="433" y="50"/>
                    </a:lnTo>
                    <a:lnTo>
                      <a:pt x="442" y="44"/>
                    </a:lnTo>
                    <a:lnTo>
                      <a:pt x="450" y="38"/>
                    </a:lnTo>
                    <a:lnTo>
                      <a:pt x="459" y="32"/>
                    </a:lnTo>
                    <a:lnTo>
                      <a:pt x="467" y="27"/>
                    </a:lnTo>
                    <a:lnTo>
                      <a:pt x="476" y="22"/>
                    </a:lnTo>
                    <a:lnTo>
                      <a:pt x="486" y="18"/>
                    </a:lnTo>
                    <a:lnTo>
                      <a:pt x="495" y="14"/>
                    </a:lnTo>
                    <a:lnTo>
                      <a:pt x="506" y="10"/>
                    </a:lnTo>
                    <a:lnTo>
                      <a:pt x="515" y="8"/>
                    </a:lnTo>
                    <a:lnTo>
                      <a:pt x="525" y="5"/>
                    </a:lnTo>
                    <a:lnTo>
                      <a:pt x="535" y="3"/>
                    </a:lnTo>
                    <a:lnTo>
                      <a:pt x="546" y="1"/>
                    </a:lnTo>
                    <a:lnTo>
                      <a:pt x="556" y="0"/>
                    </a:lnTo>
                    <a:lnTo>
                      <a:pt x="567" y="0"/>
                    </a:lnTo>
                    <a:lnTo>
                      <a:pt x="578" y="0"/>
                    </a:lnTo>
                    <a:lnTo>
                      <a:pt x="589" y="0"/>
                    </a:lnTo>
                    <a:lnTo>
                      <a:pt x="599" y="1"/>
                    </a:lnTo>
                    <a:lnTo>
                      <a:pt x="611" y="4"/>
                    </a:lnTo>
                    <a:lnTo>
                      <a:pt x="623" y="6"/>
                    </a:lnTo>
                    <a:lnTo>
                      <a:pt x="636" y="10"/>
                    </a:lnTo>
                    <a:lnTo>
                      <a:pt x="649" y="14"/>
                    </a:lnTo>
                    <a:lnTo>
                      <a:pt x="662" y="19"/>
                    </a:lnTo>
                    <a:lnTo>
                      <a:pt x="674" y="26"/>
                    </a:lnTo>
                    <a:lnTo>
                      <a:pt x="686" y="32"/>
                    </a:lnTo>
                    <a:lnTo>
                      <a:pt x="697" y="40"/>
                    </a:lnTo>
                    <a:lnTo>
                      <a:pt x="708" y="49"/>
                    </a:lnTo>
                    <a:lnTo>
                      <a:pt x="718" y="57"/>
                    </a:lnTo>
                    <a:lnTo>
                      <a:pt x="727" y="67"/>
                    </a:lnTo>
                    <a:lnTo>
                      <a:pt x="736" y="78"/>
                    </a:lnTo>
                    <a:lnTo>
                      <a:pt x="744" y="88"/>
                    </a:lnTo>
                    <a:lnTo>
                      <a:pt x="752" y="100"/>
                    </a:lnTo>
                    <a:lnTo>
                      <a:pt x="759" y="111"/>
                    </a:lnTo>
                    <a:lnTo>
                      <a:pt x="766" y="123"/>
                    </a:lnTo>
                    <a:lnTo>
                      <a:pt x="771" y="136"/>
                    </a:lnTo>
                    <a:lnTo>
                      <a:pt x="780" y="133"/>
                    </a:lnTo>
                    <a:lnTo>
                      <a:pt x="789" y="132"/>
                    </a:lnTo>
                    <a:lnTo>
                      <a:pt x="798" y="132"/>
                    </a:lnTo>
                    <a:lnTo>
                      <a:pt x="807" y="131"/>
                    </a:lnTo>
                    <a:lnTo>
                      <a:pt x="816" y="131"/>
                    </a:lnTo>
                    <a:lnTo>
                      <a:pt x="825" y="131"/>
                    </a:lnTo>
                    <a:lnTo>
                      <a:pt x="834" y="132"/>
                    </a:lnTo>
                    <a:lnTo>
                      <a:pt x="843" y="133"/>
                    </a:lnTo>
                    <a:lnTo>
                      <a:pt x="852" y="135"/>
                    </a:lnTo>
                    <a:lnTo>
                      <a:pt x="860" y="137"/>
                    </a:lnTo>
                    <a:lnTo>
                      <a:pt x="869" y="140"/>
                    </a:lnTo>
                    <a:lnTo>
                      <a:pt x="877" y="142"/>
                    </a:lnTo>
                    <a:lnTo>
                      <a:pt x="885" y="145"/>
                    </a:lnTo>
                    <a:lnTo>
                      <a:pt x="894" y="149"/>
                    </a:lnTo>
                    <a:lnTo>
                      <a:pt x="902" y="153"/>
                    </a:lnTo>
                    <a:lnTo>
                      <a:pt x="908" y="158"/>
                    </a:lnTo>
                    <a:lnTo>
                      <a:pt x="916" y="162"/>
                    </a:lnTo>
                    <a:lnTo>
                      <a:pt x="924" y="167"/>
                    </a:lnTo>
                    <a:lnTo>
                      <a:pt x="930" y="173"/>
                    </a:lnTo>
                    <a:lnTo>
                      <a:pt x="937" y="179"/>
                    </a:lnTo>
                    <a:lnTo>
                      <a:pt x="943" y="185"/>
                    </a:lnTo>
                    <a:lnTo>
                      <a:pt x="949" y="191"/>
                    </a:lnTo>
                    <a:lnTo>
                      <a:pt x="955" y="198"/>
                    </a:lnTo>
                    <a:lnTo>
                      <a:pt x="960" y="204"/>
                    </a:lnTo>
                    <a:lnTo>
                      <a:pt x="965" y="212"/>
                    </a:lnTo>
                    <a:lnTo>
                      <a:pt x="970" y="220"/>
                    </a:lnTo>
                    <a:lnTo>
                      <a:pt x="974" y="228"/>
                    </a:lnTo>
                    <a:lnTo>
                      <a:pt x="979" y="235"/>
                    </a:lnTo>
                    <a:lnTo>
                      <a:pt x="982" y="244"/>
                    </a:lnTo>
                    <a:lnTo>
                      <a:pt x="986" y="254"/>
                    </a:lnTo>
                    <a:lnTo>
                      <a:pt x="988" y="261"/>
                    </a:lnTo>
                    <a:lnTo>
                      <a:pt x="991" y="272"/>
                    </a:lnTo>
                    <a:lnTo>
                      <a:pt x="993" y="283"/>
                    </a:lnTo>
                    <a:lnTo>
                      <a:pt x="995" y="295"/>
                    </a:lnTo>
                    <a:lnTo>
                      <a:pt x="996" y="307"/>
                    </a:lnTo>
                    <a:lnTo>
                      <a:pt x="996" y="318"/>
                    </a:lnTo>
                    <a:lnTo>
                      <a:pt x="1006" y="313"/>
                    </a:lnTo>
                    <a:lnTo>
                      <a:pt x="1017" y="309"/>
                    </a:lnTo>
                    <a:lnTo>
                      <a:pt x="1027" y="305"/>
                    </a:lnTo>
                    <a:lnTo>
                      <a:pt x="1037" y="303"/>
                    </a:lnTo>
                    <a:lnTo>
                      <a:pt x="1049" y="303"/>
                    </a:lnTo>
                    <a:lnTo>
                      <a:pt x="1059" y="303"/>
                    </a:lnTo>
                    <a:lnTo>
                      <a:pt x="1070" y="304"/>
                    </a:lnTo>
                    <a:lnTo>
                      <a:pt x="1080" y="305"/>
                    </a:lnTo>
                    <a:lnTo>
                      <a:pt x="1090" y="309"/>
                    </a:lnTo>
                    <a:lnTo>
                      <a:pt x="1101" y="313"/>
                    </a:lnTo>
                    <a:lnTo>
                      <a:pt x="1110" y="318"/>
                    </a:lnTo>
                    <a:lnTo>
                      <a:pt x="1119" y="323"/>
                    </a:lnTo>
                    <a:lnTo>
                      <a:pt x="1128" y="331"/>
                    </a:lnTo>
                    <a:lnTo>
                      <a:pt x="1136" y="339"/>
                    </a:lnTo>
                    <a:lnTo>
                      <a:pt x="1142" y="348"/>
                    </a:lnTo>
                    <a:lnTo>
                      <a:pt x="1149" y="357"/>
                    </a:lnTo>
                    <a:lnTo>
                      <a:pt x="1155" y="367"/>
                    </a:lnTo>
                    <a:lnTo>
                      <a:pt x="1159" y="379"/>
                    </a:lnTo>
                    <a:lnTo>
                      <a:pt x="1162" y="391"/>
                    </a:lnTo>
                    <a:lnTo>
                      <a:pt x="1164" y="402"/>
                    </a:lnTo>
                    <a:lnTo>
                      <a:pt x="1166" y="414"/>
                    </a:lnTo>
                    <a:lnTo>
                      <a:pt x="1164" y="426"/>
                    </a:lnTo>
                    <a:lnTo>
                      <a:pt x="1163" y="437"/>
                    </a:lnTo>
                    <a:lnTo>
                      <a:pt x="1160" y="449"/>
                    </a:lnTo>
                    <a:lnTo>
                      <a:pt x="1168" y="446"/>
                    </a:lnTo>
                    <a:lnTo>
                      <a:pt x="1176" y="442"/>
                    </a:lnTo>
                    <a:lnTo>
                      <a:pt x="1185" y="441"/>
                    </a:lnTo>
                    <a:lnTo>
                      <a:pt x="1193" y="439"/>
                    </a:lnTo>
                    <a:lnTo>
                      <a:pt x="1202" y="437"/>
                    </a:lnTo>
                    <a:lnTo>
                      <a:pt x="1210" y="436"/>
                    </a:lnTo>
                    <a:lnTo>
                      <a:pt x="1219" y="436"/>
                    </a:lnTo>
                    <a:lnTo>
                      <a:pt x="1226" y="436"/>
                    </a:lnTo>
                    <a:lnTo>
                      <a:pt x="1235" y="436"/>
                    </a:lnTo>
                    <a:lnTo>
                      <a:pt x="1243" y="437"/>
                    </a:lnTo>
                    <a:lnTo>
                      <a:pt x="1251" y="437"/>
                    </a:lnTo>
                    <a:lnTo>
                      <a:pt x="1260" y="440"/>
                    </a:lnTo>
                    <a:lnTo>
                      <a:pt x="1268" y="441"/>
                    </a:lnTo>
                    <a:lnTo>
                      <a:pt x="1275" y="444"/>
                    </a:lnTo>
                    <a:lnTo>
                      <a:pt x="1283" y="446"/>
                    </a:lnTo>
                    <a:lnTo>
                      <a:pt x="1291" y="449"/>
                    </a:lnTo>
                    <a:lnTo>
                      <a:pt x="1299" y="453"/>
                    </a:lnTo>
                    <a:lnTo>
                      <a:pt x="1307" y="457"/>
                    </a:lnTo>
                    <a:lnTo>
                      <a:pt x="1313" y="461"/>
                    </a:lnTo>
                    <a:lnTo>
                      <a:pt x="1321" y="464"/>
                    </a:lnTo>
                    <a:lnTo>
                      <a:pt x="1327" y="470"/>
                    </a:lnTo>
                    <a:lnTo>
                      <a:pt x="1334" y="475"/>
                    </a:lnTo>
                    <a:lnTo>
                      <a:pt x="1340" y="480"/>
                    </a:lnTo>
                    <a:lnTo>
                      <a:pt x="1345" y="485"/>
                    </a:lnTo>
                    <a:lnTo>
                      <a:pt x="1357" y="498"/>
                    </a:lnTo>
                    <a:lnTo>
                      <a:pt x="1367" y="512"/>
                    </a:lnTo>
                    <a:lnTo>
                      <a:pt x="1373" y="519"/>
                    </a:lnTo>
                    <a:lnTo>
                      <a:pt x="1376" y="526"/>
                    </a:lnTo>
                    <a:lnTo>
                      <a:pt x="1380" y="534"/>
                    </a:lnTo>
                    <a:lnTo>
                      <a:pt x="1384" y="543"/>
                    </a:lnTo>
                    <a:lnTo>
                      <a:pt x="1387" y="551"/>
                    </a:lnTo>
                    <a:lnTo>
                      <a:pt x="1389" y="559"/>
                    </a:lnTo>
                    <a:lnTo>
                      <a:pt x="1392" y="567"/>
                    </a:lnTo>
                    <a:lnTo>
                      <a:pt x="1393" y="574"/>
                    </a:lnTo>
                    <a:lnTo>
                      <a:pt x="1395" y="583"/>
                    </a:lnTo>
                    <a:lnTo>
                      <a:pt x="1396" y="591"/>
                    </a:lnTo>
                    <a:lnTo>
                      <a:pt x="1397" y="599"/>
                    </a:lnTo>
                    <a:lnTo>
                      <a:pt x="1397" y="608"/>
                    </a:lnTo>
                    <a:lnTo>
                      <a:pt x="1397" y="616"/>
                    </a:lnTo>
                    <a:lnTo>
                      <a:pt x="1396" y="625"/>
                    </a:lnTo>
                    <a:lnTo>
                      <a:pt x="1396" y="633"/>
                    </a:lnTo>
                    <a:lnTo>
                      <a:pt x="1395" y="640"/>
                    </a:lnTo>
                    <a:lnTo>
                      <a:pt x="1392" y="649"/>
                    </a:lnTo>
                    <a:lnTo>
                      <a:pt x="1391" y="657"/>
                    </a:lnTo>
                    <a:lnTo>
                      <a:pt x="1388" y="665"/>
                    </a:lnTo>
                    <a:lnTo>
                      <a:pt x="1385" y="673"/>
                    </a:lnTo>
                    <a:lnTo>
                      <a:pt x="1385" y="673"/>
                    </a:lnTo>
                    <a:lnTo>
                      <a:pt x="75" y="673"/>
                    </a:lnTo>
                    <a:lnTo>
                      <a:pt x="75" y="673"/>
                    </a:lnTo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7123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 straight-line Gaussian plume model on a polar grid is used to model distances close to the release point</a:t>
            </a:r>
          </a:p>
        </p:txBody>
      </p:sp>
      <p:pic>
        <p:nvPicPr>
          <p:cNvPr id="3" name="Picture 2" descr="Polar Grid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1478761"/>
            <a:ext cx="7239000" cy="476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46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 puff model on a Cartesian grid is used to model at longer distances</a:t>
            </a:r>
          </a:p>
        </p:txBody>
      </p:sp>
      <p:pic>
        <p:nvPicPr>
          <p:cNvPr id="3" name="Picture 2" descr="Puff Grid - annotat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1" y="1510792"/>
            <a:ext cx="7054969" cy="498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586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 sequence of discrete puffs is used to model the plume</a:t>
            </a:r>
          </a:p>
        </p:txBody>
      </p:sp>
      <p:pic>
        <p:nvPicPr>
          <p:cNvPr id="3" name="Picture 2" descr="Puff Movement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1524000"/>
            <a:ext cx="4278938" cy="44664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05600" y="1981200"/>
            <a:ext cx="3352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Puff centers move with the wind.</a:t>
            </a:r>
          </a:p>
          <a:p>
            <a:endParaRPr lang="en-US" sz="2400" b="1" dirty="0">
              <a:solidFill>
                <a:prstClr val="black"/>
              </a:solidFill>
            </a:endParaRPr>
          </a:p>
          <a:p>
            <a:r>
              <a:rPr lang="en-US" sz="2400" b="1" dirty="0">
                <a:solidFill>
                  <a:prstClr val="black"/>
                </a:solidFill>
              </a:rPr>
              <a:t>Puffs grow larger as time passes.</a:t>
            </a:r>
          </a:p>
          <a:p>
            <a:endParaRPr lang="en-US" sz="2400" b="1" dirty="0">
              <a:solidFill>
                <a:prstClr val="black"/>
              </a:solidFill>
            </a:endParaRPr>
          </a:p>
          <a:p>
            <a:r>
              <a:rPr lang="en-US" sz="2400" b="1" dirty="0">
                <a:solidFill>
                  <a:prstClr val="black"/>
                </a:solidFill>
              </a:rPr>
              <a:t>Each puff represents 15 minutes of release.</a:t>
            </a:r>
          </a:p>
        </p:txBody>
      </p:sp>
    </p:spTree>
    <p:extLst>
      <p:ext uri="{BB962C8B-B14F-4D97-AF65-F5344CB8AC3E}">
        <p14:creationId xmlns:p14="http://schemas.microsoft.com/office/powerpoint/2010/main" val="231321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USNRC Incident Response Program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09600" y="1600200"/>
            <a:ext cx="4114800" cy="4953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Established after TMI</a:t>
            </a:r>
          </a:p>
          <a:p>
            <a:r>
              <a:rPr lang="en-US" dirty="0"/>
              <a:t>Mission Areas</a:t>
            </a:r>
          </a:p>
          <a:p>
            <a:pPr lvl="1"/>
            <a:r>
              <a:rPr lang="en-US" dirty="0"/>
              <a:t>Oversight of licensee actions and recommendations</a:t>
            </a:r>
          </a:p>
          <a:p>
            <a:pPr lvl="1"/>
            <a:r>
              <a:rPr lang="en-US" dirty="0"/>
              <a:t>Support State/Local government with technical information</a:t>
            </a:r>
          </a:p>
          <a:p>
            <a:pPr lvl="1"/>
            <a:r>
              <a:rPr lang="en-US" dirty="0"/>
              <a:t>Support larger Federal response efforts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8772BE37-25F3-4332-961A-09D3D19A3DFD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2822DD-82D8-C2E6-C92F-23428CD3E6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3755" y="2206075"/>
            <a:ext cx="7470660" cy="3361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174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Calculations Provide Doses and Concentrations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2473290"/>
          </a:xfrm>
        </p:spPr>
        <p:txBody>
          <a:bodyPr>
            <a:normAutofit/>
          </a:bodyPr>
          <a:lstStyle/>
          <a:p>
            <a:r>
              <a:rPr lang="en-US" dirty="0"/>
              <a:t>Dose calculation accounts for multiple pathways</a:t>
            </a:r>
          </a:p>
          <a:p>
            <a:pPr lvl="1"/>
            <a:r>
              <a:rPr lang="en-US" dirty="0"/>
              <a:t>External (</a:t>
            </a:r>
            <a:r>
              <a:rPr lang="en-US" dirty="0" err="1"/>
              <a:t>Groundshine</a:t>
            </a:r>
            <a:r>
              <a:rPr lang="en-US" dirty="0"/>
              <a:t> + </a:t>
            </a:r>
            <a:r>
              <a:rPr lang="en-US" dirty="0" err="1"/>
              <a:t>cloudshine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Internal (Inhalation + </a:t>
            </a:r>
            <a:r>
              <a:rPr lang="en-US" strike="sngStrike" dirty="0"/>
              <a:t>ingestion)</a:t>
            </a:r>
          </a:p>
          <a:p>
            <a:r>
              <a:rPr lang="en-US" dirty="0"/>
              <a:t>Results includes other display/calculation options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105400" y="2514600"/>
            <a:ext cx="7391400" cy="4953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400" b="1" dirty="0"/>
          </a:p>
        </p:txBody>
      </p:sp>
      <p:grpSp>
        <p:nvGrpSpPr>
          <p:cNvPr id="28" name="Group 27"/>
          <p:cNvGrpSpPr/>
          <p:nvPr/>
        </p:nvGrpSpPr>
        <p:grpSpPr>
          <a:xfrm>
            <a:off x="2819400" y="4343400"/>
            <a:ext cx="6781800" cy="2209800"/>
            <a:chOff x="404700" y="3983383"/>
            <a:chExt cx="8891700" cy="2874617"/>
          </a:xfrm>
        </p:grpSpPr>
        <p:sp>
          <p:nvSpPr>
            <p:cNvPr id="29" name="Right Arrow 28"/>
            <p:cNvSpPr/>
            <p:nvPr/>
          </p:nvSpPr>
          <p:spPr>
            <a:xfrm>
              <a:off x="2239933" y="3983383"/>
              <a:ext cx="1191849" cy="548046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9259" y="4077003"/>
              <a:ext cx="802224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Wind</a:t>
              </a:r>
              <a:endParaRPr lang="en-US" dirty="0"/>
            </a:p>
          </p:txBody>
        </p:sp>
        <p:sp>
          <p:nvSpPr>
            <p:cNvPr id="31" name="Right Arrow 30"/>
            <p:cNvSpPr/>
            <p:nvPr/>
          </p:nvSpPr>
          <p:spPr>
            <a:xfrm rot="5400000">
              <a:off x="5540655" y="5577849"/>
              <a:ext cx="323714" cy="337137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ight Arrow 31"/>
            <p:cNvSpPr/>
            <p:nvPr/>
          </p:nvSpPr>
          <p:spPr>
            <a:xfrm rot="5400000">
              <a:off x="7271092" y="5621273"/>
              <a:ext cx="323714" cy="337137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Isosceles Triangle 32"/>
            <p:cNvSpPr/>
            <p:nvPr/>
          </p:nvSpPr>
          <p:spPr>
            <a:xfrm rot="16200000">
              <a:off x="5001625" y="1691850"/>
              <a:ext cx="493022" cy="687733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Can 33"/>
            <p:cNvSpPr/>
            <p:nvPr/>
          </p:nvSpPr>
          <p:spPr>
            <a:xfrm>
              <a:off x="404700" y="4659485"/>
              <a:ext cx="777624" cy="2136655"/>
            </a:xfrm>
            <a:prstGeom prst="can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Cube 34"/>
            <p:cNvSpPr/>
            <p:nvPr/>
          </p:nvSpPr>
          <p:spPr>
            <a:xfrm>
              <a:off x="710622" y="4989670"/>
              <a:ext cx="1328159" cy="1865901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94063" y="5712966"/>
              <a:ext cx="1244678" cy="780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Generation of Source Material</a:t>
              </a:r>
            </a:p>
          </p:txBody>
        </p:sp>
        <p:sp>
          <p:nvSpPr>
            <p:cNvPr id="37" name="Isosceles Triangle 36"/>
            <p:cNvSpPr/>
            <p:nvPr/>
          </p:nvSpPr>
          <p:spPr>
            <a:xfrm rot="16200000">
              <a:off x="5119562" y="2681162"/>
              <a:ext cx="493022" cy="7860654"/>
            </a:xfrm>
            <a:prstGeom prst="triangle">
              <a:avLst/>
            </a:prstGeom>
            <a:solidFill>
              <a:schemeClr val="accent1"/>
            </a:solidFill>
            <a:ln w="12700">
              <a:solidFill>
                <a:srgbClr val="385D8A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802714" y="4986915"/>
              <a:ext cx="1390514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Plume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843976" y="6381063"/>
              <a:ext cx="2526190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Dose/Concentration</a:t>
              </a:r>
            </a:p>
          </p:txBody>
        </p:sp>
        <p:sp>
          <p:nvSpPr>
            <p:cNvPr id="40" name="Freeform 10"/>
            <p:cNvSpPr>
              <a:spLocks noEditPoints="1"/>
            </p:cNvSpPr>
            <p:nvPr/>
          </p:nvSpPr>
          <p:spPr bwMode="auto">
            <a:xfrm>
              <a:off x="8367959" y="6115469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auto">
            <a:xfrm>
              <a:off x="8164757" y="6256547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10"/>
            <p:cNvSpPr>
              <a:spLocks noEditPoints="1"/>
            </p:cNvSpPr>
            <p:nvPr/>
          </p:nvSpPr>
          <p:spPr bwMode="auto">
            <a:xfrm>
              <a:off x="5600913" y="6174855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32360" y="4465821"/>
              <a:ext cx="1390514" cy="560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Atmospheric Source Term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5804113" y="3983383"/>
              <a:ext cx="1109663" cy="912811"/>
              <a:chOff x="10493927" y="3306764"/>
              <a:chExt cx="1109663" cy="912811"/>
            </a:xfrm>
            <a:solidFill>
              <a:schemeClr val="accent1"/>
            </a:solidFill>
          </p:grpSpPr>
          <p:sp>
            <p:nvSpPr>
              <p:cNvPr id="45" name="Freeform 32"/>
              <p:cNvSpPr>
                <a:spLocks/>
              </p:cNvSpPr>
              <p:nvPr/>
            </p:nvSpPr>
            <p:spPr bwMode="auto">
              <a:xfrm>
                <a:off x="10644808" y="4005280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auto">
              <a:xfrm>
                <a:off x="10790272" y="3926941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32"/>
              <p:cNvSpPr>
                <a:spLocks/>
              </p:cNvSpPr>
              <p:nvPr/>
            </p:nvSpPr>
            <p:spPr bwMode="auto">
              <a:xfrm>
                <a:off x="10935736" y="4014253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32"/>
              <p:cNvSpPr>
                <a:spLocks/>
              </p:cNvSpPr>
              <p:nvPr/>
            </p:nvSpPr>
            <p:spPr bwMode="auto">
              <a:xfrm>
                <a:off x="11081200" y="3892551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32"/>
              <p:cNvSpPr>
                <a:spLocks/>
              </p:cNvSpPr>
              <p:nvPr/>
            </p:nvSpPr>
            <p:spPr bwMode="auto">
              <a:xfrm>
                <a:off x="11192532" y="4044950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32"/>
              <p:cNvSpPr>
                <a:spLocks/>
              </p:cNvSpPr>
              <p:nvPr/>
            </p:nvSpPr>
            <p:spPr bwMode="auto">
              <a:xfrm>
                <a:off x="11359877" y="3883577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26"/>
              <p:cNvSpPr>
                <a:spLocks/>
              </p:cNvSpPr>
              <p:nvPr/>
            </p:nvSpPr>
            <p:spPr bwMode="auto">
              <a:xfrm>
                <a:off x="10493927" y="3306764"/>
                <a:ext cx="1109663" cy="533400"/>
              </a:xfrm>
              <a:custGeom>
                <a:avLst/>
                <a:gdLst>
                  <a:gd name="T0" fmla="*/ 40 w 1397"/>
                  <a:gd name="T1" fmla="*/ 644 h 673"/>
                  <a:gd name="T2" fmla="*/ 9 w 1397"/>
                  <a:gd name="T3" fmla="*/ 595 h 673"/>
                  <a:gd name="T4" fmla="*/ 2 w 1397"/>
                  <a:gd name="T5" fmla="*/ 568 h 673"/>
                  <a:gd name="T6" fmla="*/ 0 w 1397"/>
                  <a:gd name="T7" fmla="*/ 539 h 673"/>
                  <a:gd name="T8" fmla="*/ 4 w 1397"/>
                  <a:gd name="T9" fmla="*/ 510 h 673"/>
                  <a:gd name="T10" fmla="*/ 13 w 1397"/>
                  <a:gd name="T11" fmla="*/ 481 h 673"/>
                  <a:gd name="T12" fmla="*/ 35 w 1397"/>
                  <a:gd name="T13" fmla="*/ 446 h 673"/>
                  <a:gd name="T14" fmla="*/ 74 w 1397"/>
                  <a:gd name="T15" fmla="*/ 413 h 673"/>
                  <a:gd name="T16" fmla="*/ 120 w 1397"/>
                  <a:gd name="T17" fmla="*/ 395 h 673"/>
                  <a:gd name="T18" fmla="*/ 172 w 1397"/>
                  <a:gd name="T19" fmla="*/ 395 h 673"/>
                  <a:gd name="T20" fmla="*/ 193 w 1397"/>
                  <a:gd name="T21" fmla="*/ 384 h 673"/>
                  <a:gd name="T22" fmla="*/ 187 w 1397"/>
                  <a:gd name="T23" fmla="*/ 352 h 673"/>
                  <a:gd name="T24" fmla="*/ 189 w 1397"/>
                  <a:gd name="T25" fmla="*/ 320 h 673"/>
                  <a:gd name="T26" fmla="*/ 196 w 1397"/>
                  <a:gd name="T27" fmla="*/ 288 h 673"/>
                  <a:gd name="T28" fmla="*/ 209 w 1397"/>
                  <a:gd name="T29" fmla="*/ 259 h 673"/>
                  <a:gd name="T30" fmla="*/ 239 w 1397"/>
                  <a:gd name="T31" fmla="*/ 221 h 673"/>
                  <a:gd name="T32" fmla="*/ 281 w 1397"/>
                  <a:gd name="T33" fmla="*/ 194 h 673"/>
                  <a:gd name="T34" fmla="*/ 312 w 1397"/>
                  <a:gd name="T35" fmla="*/ 182 h 673"/>
                  <a:gd name="T36" fmla="*/ 344 w 1397"/>
                  <a:gd name="T37" fmla="*/ 177 h 673"/>
                  <a:gd name="T38" fmla="*/ 366 w 1397"/>
                  <a:gd name="T39" fmla="*/ 155 h 673"/>
                  <a:gd name="T40" fmla="*/ 383 w 1397"/>
                  <a:gd name="T41" fmla="*/ 115 h 673"/>
                  <a:gd name="T42" fmla="*/ 405 w 1397"/>
                  <a:gd name="T43" fmla="*/ 80 h 673"/>
                  <a:gd name="T44" fmla="*/ 433 w 1397"/>
                  <a:gd name="T45" fmla="*/ 50 h 673"/>
                  <a:gd name="T46" fmla="*/ 467 w 1397"/>
                  <a:gd name="T47" fmla="*/ 27 h 673"/>
                  <a:gd name="T48" fmla="*/ 506 w 1397"/>
                  <a:gd name="T49" fmla="*/ 10 h 673"/>
                  <a:gd name="T50" fmla="*/ 546 w 1397"/>
                  <a:gd name="T51" fmla="*/ 1 h 673"/>
                  <a:gd name="T52" fmla="*/ 589 w 1397"/>
                  <a:gd name="T53" fmla="*/ 0 h 673"/>
                  <a:gd name="T54" fmla="*/ 636 w 1397"/>
                  <a:gd name="T55" fmla="*/ 10 h 673"/>
                  <a:gd name="T56" fmla="*/ 686 w 1397"/>
                  <a:gd name="T57" fmla="*/ 32 h 673"/>
                  <a:gd name="T58" fmla="*/ 727 w 1397"/>
                  <a:gd name="T59" fmla="*/ 67 h 673"/>
                  <a:gd name="T60" fmla="*/ 759 w 1397"/>
                  <a:gd name="T61" fmla="*/ 111 h 673"/>
                  <a:gd name="T62" fmla="*/ 789 w 1397"/>
                  <a:gd name="T63" fmla="*/ 132 h 673"/>
                  <a:gd name="T64" fmla="*/ 825 w 1397"/>
                  <a:gd name="T65" fmla="*/ 131 h 673"/>
                  <a:gd name="T66" fmla="*/ 860 w 1397"/>
                  <a:gd name="T67" fmla="*/ 137 h 673"/>
                  <a:gd name="T68" fmla="*/ 894 w 1397"/>
                  <a:gd name="T69" fmla="*/ 149 h 673"/>
                  <a:gd name="T70" fmla="*/ 924 w 1397"/>
                  <a:gd name="T71" fmla="*/ 167 h 673"/>
                  <a:gd name="T72" fmla="*/ 949 w 1397"/>
                  <a:gd name="T73" fmla="*/ 191 h 673"/>
                  <a:gd name="T74" fmla="*/ 970 w 1397"/>
                  <a:gd name="T75" fmla="*/ 220 h 673"/>
                  <a:gd name="T76" fmla="*/ 986 w 1397"/>
                  <a:gd name="T77" fmla="*/ 254 h 673"/>
                  <a:gd name="T78" fmla="*/ 995 w 1397"/>
                  <a:gd name="T79" fmla="*/ 295 h 673"/>
                  <a:gd name="T80" fmla="*/ 1017 w 1397"/>
                  <a:gd name="T81" fmla="*/ 309 h 673"/>
                  <a:gd name="T82" fmla="*/ 1059 w 1397"/>
                  <a:gd name="T83" fmla="*/ 303 h 673"/>
                  <a:gd name="T84" fmla="*/ 1101 w 1397"/>
                  <a:gd name="T85" fmla="*/ 313 h 673"/>
                  <a:gd name="T86" fmla="*/ 1136 w 1397"/>
                  <a:gd name="T87" fmla="*/ 339 h 673"/>
                  <a:gd name="T88" fmla="*/ 1159 w 1397"/>
                  <a:gd name="T89" fmla="*/ 379 h 673"/>
                  <a:gd name="T90" fmla="*/ 1164 w 1397"/>
                  <a:gd name="T91" fmla="*/ 426 h 673"/>
                  <a:gd name="T92" fmla="*/ 1176 w 1397"/>
                  <a:gd name="T93" fmla="*/ 442 h 673"/>
                  <a:gd name="T94" fmla="*/ 1210 w 1397"/>
                  <a:gd name="T95" fmla="*/ 436 h 673"/>
                  <a:gd name="T96" fmla="*/ 1243 w 1397"/>
                  <a:gd name="T97" fmla="*/ 437 h 673"/>
                  <a:gd name="T98" fmla="*/ 1275 w 1397"/>
                  <a:gd name="T99" fmla="*/ 444 h 673"/>
                  <a:gd name="T100" fmla="*/ 1307 w 1397"/>
                  <a:gd name="T101" fmla="*/ 457 h 673"/>
                  <a:gd name="T102" fmla="*/ 1334 w 1397"/>
                  <a:gd name="T103" fmla="*/ 475 h 673"/>
                  <a:gd name="T104" fmla="*/ 1367 w 1397"/>
                  <a:gd name="T105" fmla="*/ 512 h 673"/>
                  <a:gd name="T106" fmla="*/ 1384 w 1397"/>
                  <a:gd name="T107" fmla="*/ 543 h 673"/>
                  <a:gd name="T108" fmla="*/ 1393 w 1397"/>
                  <a:gd name="T109" fmla="*/ 574 h 673"/>
                  <a:gd name="T110" fmla="*/ 1397 w 1397"/>
                  <a:gd name="T111" fmla="*/ 608 h 673"/>
                  <a:gd name="T112" fmla="*/ 1395 w 1397"/>
                  <a:gd name="T113" fmla="*/ 640 h 673"/>
                  <a:gd name="T114" fmla="*/ 1385 w 1397"/>
                  <a:gd name="T115" fmla="*/ 673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97" h="673">
                    <a:moveTo>
                      <a:pt x="75" y="673"/>
                    </a:moveTo>
                    <a:lnTo>
                      <a:pt x="62" y="665"/>
                    </a:lnTo>
                    <a:lnTo>
                      <a:pt x="50" y="655"/>
                    </a:lnTo>
                    <a:lnTo>
                      <a:pt x="40" y="644"/>
                    </a:lnTo>
                    <a:lnTo>
                      <a:pt x="30" y="634"/>
                    </a:lnTo>
                    <a:lnTo>
                      <a:pt x="22" y="621"/>
                    </a:lnTo>
                    <a:lnTo>
                      <a:pt x="15" y="609"/>
                    </a:lnTo>
                    <a:lnTo>
                      <a:pt x="9" y="595"/>
                    </a:lnTo>
                    <a:lnTo>
                      <a:pt x="8" y="589"/>
                    </a:lnTo>
                    <a:lnTo>
                      <a:pt x="5" y="582"/>
                    </a:lnTo>
                    <a:lnTo>
                      <a:pt x="4" y="574"/>
                    </a:lnTo>
                    <a:lnTo>
                      <a:pt x="2" y="568"/>
                    </a:lnTo>
                    <a:lnTo>
                      <a:pt x="1" y="561"/>
                    </a:lnTo>
                    <a:lnTo>
                      <a:pt x="0" y="554"/>
                    </a:lnTo>
                    <a:lnTo>
                      <a:pt x="0" y="546"/>
                    </a:lnTo>
                    <a:lnTo>
                      <a:pt x="0" y="539"/>
                    </a:lnTo>
                    <a:lnTo>
                      <a:pt x="0" y="532"/>
                    </a:lnTo>
                    <a:lnTo>
                      <a:pt x="1" y="525"/>
                    </a:lnTo>
                    <a:lnTo>
                      <a:pt x="1" y="517"/>
                    </a:lnTo>
                    <a:lnTo>
                      <a:pt x="4" y="510"/>
                    </a:lnTo>
                    <a:lnTo>
                      <a:pt x="5" y="503"/>
                    </a:lnTo>
                    <a:lnTo>
                      <a:pt x="8" y="495"/>
                    </a:lnTo>
                    <a:lnTo>
                      <a:pt x="9" y="489"/>
                    </a:lnTo>
                    <a:lnTo>
                      <a:pt x="13" y="481"/>
                    </a:lnTo>
                    <a:lnTo>
                      <a:pt x="15" y="475"/>
                    </a:lnTo>
                    <a:lnTo>
                      <a:pt x="19" y="468"/>
                    </a:lnTo>
                    <a:lnTo>
                      <a:pt x="27" y="457"/>
                    </a:lnTo>
                    <a:lnTo>
                      <a:pt x="35" y="446"/>
                    </a:lnTo>
                    <a:lnTo>
                      <a:pt x="43" y="436"/>
                    </a:lnTo>
                    <a:lnTo>
                      <a:pt x="53" y="428"/>
                    </a:lnTo>
                    <a:lnTo>
                      <a:pt x="63" y="419"/>
                    </a:lnTo>
                    <a:lnTo>
                      <a:pt x="74" y="413"/>
                    </a:lnTo>
                    <a:lnTo>
                      <a:pt x="85" y="407"/>
                    </a:lnTo>
                    <a:lnTo>
                      <a:pt x="97" y="402"/>
                    </a:lnTo>
                    <a:lnTo>
                      <a:pt x="109" y="398"/>
                    </a:lnTo>
                    <a:lnTo>
                      <a:pt x="120" y="395"/>
                    </a:lnTo>
                    <a:lnTo>
                      <a:pt x="133" y="393"/>
                    </a:lnTo>
                    <a:lnTo>
                      <a:pt x="146" y="392"/>
                    </a:lnTo>
                    <a:lnTo>
                      <a:pt x="159" y="393"/>
                    </a:lnTo>
                    <a:lnTo>
                      <a:pt x="172" y="395"/>
                    </a:lnTo>
                    <a:lnTo>
                      <a:pt x="185" y="397"/>
                    </a:lnTo>
                    <a:lnTo>
                      <a:pt x="198" y="401"/>
                    </a:lnTo>
                    <a:lnTo>
                      <a:pt x="195" y="392"/>
                    </a:lnTo>
                    <a:lnTo>
                      <a:pt x="193" y="384"/>
                    </a:lnTo>
                    <a:lnTo>
                      <a:pt x="190" y="376"/>
                    </a:lnTo>
                    <a:lnTo>
                      <a:pt x="189" y="369"/>
                    </a:lnTo>
                    <a:lnTo>
                      <a:pt x="189" y="360"/>
                    </a:lnTo>
                    <a:lnTo>
                      <a:pt x="187" y="352"/>
                    </a:lnTo>
                    <a:lnTo>
                      <a:pt x="187" y="344"/>
                    </a:lnTo>
                    <a:lnTo>
                      <a:pt x="187" y="335"/>
                    </a:lnTo>
                    <a:lnTo>
                      <a:pt x="189" y="327"/>
                    </a:lnTo>
                    <a:lnTo>
                      <a:pt x="189" y="320"/>
                    </a:lnTo>
                    <a:lnTo>
                      <a:pt x="190" y="312"/>
                    </a:lnTo>
                    <a:lnTo>
                      <a:pt x="193" y="304"/>
                    </a:lnTo>
                    <a:lnTo>
                      <a:pt x="194" y="296"/>
                    </a:lnTo>
                    <a:lnTo>
                      <a:pt x="196" y="288"/>
                    </a:lnTo>
                    <a:lnTo>
                      <a:pt x="199" y="281"/>
                    </a:lnTo>
                    <a:lnTo>
                      <a:pt x="203" y="273"/>
                    </a:lnTo>
                    <a:lnTo>
                      <a:pt x="207" y="266"/>
                    </a:lnTo>
                    <a:lnTo>
                      <a:pt x="209" y="259"/>
                    </a:lnTo>
                    <a:lnTo>
                      <a:pt x="215" y="252"/>
                    </a:lnTo>
                    <a:lnTo>
                      <a:pt x="218" y="246"/>
                    </a:lnTo>
                    <a:lnTo>
                      <a:pt x="229" y="233"/>
                    </a:lnTo>
                    <a:lnTo>
                      <a:pt x="239" y="221"/>
                    </a:lnTo>
                    <a:lnTo>
                      <a:pt x="252" y="211"/>
                    </a:lnTo>
                    <a:lnTo>
                      <a:pt x="265" y="202"/>
                    </a:lnTo>
                    <a:lnTo>
                      <a:pt x="273" y="198"/>
                    </a:lnTo>
                    <a:lnTo>
                      <a:pt x="281" y="194"/>
                    </a:lnTo>
                    <a:lnTo>
                      <a:pt x="287" y="190"/>
                    </a:lnTo>
                    <a:lnTo>
                      <a:pt x="296" y="188"/>
                    </a:lnTo>
                    <a:lnTo>
                      <a:pt x="304" y="184"/>
                    </a:lnTo>
                    <a:lnTo>
                      <a:pt x="312" y="182"/>
                    </a:lnTo>
                    <a:lnTo>
                      <a:pt x="319" y="180"/>
                    </a:lnTo>
                    <a:lnTo>
                      <a:pt x="328" y="179"/>
                    </a:lnTo>
                    <a:lnTo>
                      <a:pt x="336" y="177"/>
                    </a:lnTo>
                    <a:lnTo>
                      <a:pt x="344" y="177"/>
                    </a:lnTo>
                    <a:lnTo>
                      <a:pt x="353" y="177"/>
                    </a:lnTo>
                    <a:lnTo>
                      <a:pt x="362" y="177"/>
                    </a:lnTo>
                    <a:lnTo>
                      <a:pt x="363" y="166"/>
                    </a:lnTo>
                    <a:lnTo>
                      <a:pt x="366" y="155"/>
                    </a:lnTo>
                    <a:lnTo>
                      <a:pt x="370" y="145"/>
                    </a:lnTo>
                    <a:lnTo>
                      <a:pt x="374" y="135"/>
                    </a:lnTo>
                    <a:lnTo>
                      <a:pt x="378" y="125"/>
                    </a:lnTo>
                    <a:lnTo>
                      <a:pt x="383" y="115"/>
                    </a:lnTo>
                    <a:lnTo>
                      <a:pt x="388" y="106"/>
                    </a:lnTo>
                    <a:lnTo>
                      <a:pt x="393" y="97"/>
                    </a:lnTo>
                    <a:lnTo>
                      <a:pt x="398" y="89"/>
                    </a:lnTo>
                    <a:lnTo>
                      <a:pt x="405" y="80"/>
                    </a:lnTo>
                    <a:lnTo>
                      <a:pt x="411" y="72"/>
                    </a:lnTo>
                    <a:lnTo>
                      <a:pt x="419" y="65"/>
                    </a:lnTo>
                    <a:lnTo>
                      <a:pt x="425" y="57"/>
                    </a:lnTo>
                    <a:lnTo>
                      <a:pt x="433" y="50"/>
                    </a:lnTo>
                    <a:lnTo>
                      <a:pt x="442" y="44"/>
                    </a:lnTo>
                    <a:lnTo>
                      <a:pt x="450" y="38"/>
                    </a:lnTo>
                    <a:lnTo>
                      <a:pt x="459" y="32"/>
                    </a:lnTo>
                    <a:lnTo>
                      <a:pt x="467" y="27"/>
                    </a:lnTo>
                    <a:lnTo>
                      <a:pt x="476" y="22"/>
                    </a:lnTo>
                    <a:lnTo>
                      <a:pt x="486" y="18"/>
                    </a:lnTo>
                    <a:lnTo>
                      <a:pt x="495" y="14"/>
                    </a:lnTo>
                    <a:lnTo>
                      <a:pt x="506" y="10"/>
                    </a:lnTo>
                    <a:lnTo>
                      <a:pt x="515" y="8"/>
                    </a:lnTo>
                    <a:lnTo>
                      <a:pt x="525" y="5"/>
                    </a:lnTo>
                    <a:lnTo>
                      <a:pt x="535" y="3"/>
                    </a:lnTo>
                    <a:lnTo>
                      <a:pt x="546" y="1"/>
                    </a:lnTo>
                    <a:lnTo>
                      <a:pt x="556" y="0"/>
                    </a:lnTo>
                    <a:lnTo>
                      <a:pt x="567" y="0"/>
                    </a:lnTo>
                    <a:lnTo>
                      <a:pt x="578" y="0"/>
                    </a:lnTo>
                    <a:lnTo>
                      <a:pt x="589" y="0"/>
                    </a:lnTo>
                    <a:lnTo>
                      <a:pt x="599" y="1"/>
                    </a:lnTo>
                    <a:lnTo>
                      <a:pt x="611" y="4"/>
                    </a:lnTo>
                    <a:lnTo>
                      <a:pt x="623" y="6"/>
                    </a:lnTo>
                    <a:lnTo>
                      <a:pt x="636" y="10"/>
                    </a:lnTo>
                    <a:lnTo>
                      <a:pt x="649" y="14"/>
                    </a:lnTo>
                    <a:lnTo>
                      <a:pt x="662" y="19"/>
                    </a:lnTo>
                    <a:lnTo>
                      <a:pt x="674" y="26"/>
                    </a:lnTo>
                    <a:lnTo>
                      <a:pt x="686" y="32"/>
                    </a:lnTo>
                    <a:lnTo>
                      <a:pt x="697" y="40"/>
                    </a:lnTo>
                    <a:lnTo>
                      <a:pt x="708" y="49"/>
                    </a:lnTo>
                    <a:lnTo>
                      <a:pt x="718" y="57"/>
                    </a:lnTo>
                    <a:lnTo>
                      <a:pt x="727" y="67"/>
                    </a:lnTo>
                    <a:lnTo>
                      <a:pt x="736" y="78"/>
                    </a:lnTo>
                    <a:lnTo>
                      <a:pt x="744" y="88"/>
                    </a:lnTo>
                    <a:lnTo>
                      <a:pt x="752" y="100"/>
                    </a:lnTo>
                    <a:lnTo>
                      <a:pt x="759" y="111"/>
                    </a:lnTo>
                    <a:lnTo>
                      <a:pt x="766" y="123"/>
                    </a:lnTo>
                    <a:lnTo>
                      <a:pt x="771" y="136"/>
                    </a:lnTo>
                    <a:lnTo>
                      <a:pt x="780" y="133"/>
                    </a:lnTo>
                    <a:lnTo>
                      <a:pt x="789" y="132"/>
                    </a:lnTo>
                    <a:lnTo>
                      <a:pt x="798" y="132"/>
                    </a:lnTo>
                    <a:lnTo>
                      <a:pt x="807" y="131"/>
                    </a:lnTo>
                    <a:lnTo>
                      <a:pt x="816" y="131"/>
                    </a:lnTo>
                    <a:lnTo>
                      <a:pt x="825" y="131"/>
                    </a:lnTo>
                    <a:lnTo>
                      <a:pt x="834" y="132"/>
                    </a:lnTo>
                    <a:lnTo>
                      <a:pt x="843" y="133"/>
                    </a:lnTo>
                    <a:lnTo>
                      <a:pt x="852" y="135"/>
                    </a:lnTo>
                    <a:lnTo>
                      <a:pt x="860" y="137"/>
                    </a:lnTo>
                    <a:lnTo>
                      <a:pt x="869" y="140"/>
                    </a:lnTo>
                    <a:lnTo>
                      <a:pt x="877" y="142"/>
                    </a:lnTo>
                    <a:lnTo>
                      <a:pt x="885" y="145"/>
                    </a:lnTo>
                    <a:lnTo>
                      <a:pt x="894" y="149"/>
                    </a:lnTo>
                    <a:lnTo>
                      <a:pt x="902" y="153"/>
                    </a:lnTo>
                    <a:lnTo>
                      <a:pt x="908" y="158"/>
                    </a:lnTo>
                    <a:lnTo>
                      <a:pt x="916" y="162"/>
                    </a:lnTo>
                    <a:lnTo>
                      <a:pt x="924" y="167"/>
                    </a:lnTo>
                    <a:lnTo>
                      <a:pt x="930" y="173"/>
                    </a:lnTo>
                    <a:lnTo>
                      <a:pt x="937" y="179"/>
                    </a:lnTo>
                    <a:lnTo>
                      <a:pt x="943" y="185"/>
                    </a:lnTo>
                    <a:lnTo>
                      <a:pt x="949" y="191"/>
                    </a:lnTo>
                    <a:lnTo>
                      <a:pt x="955" y="198"/>
                    </a:lnTo>
                    <a:lnTo>
                      <a:pt x="960" y="204"/>
                    </a:lnTo>
                    <a:lnTo>
                      <a:pt x="965" y="212"/>
                    </a:lnTo>
                    <a:lnTo>
                      <a:pt x="970" y="220"/>
                    </a:lnTo>
                    <a:lnTo>
                      <a:pt x="974" y="228"/>
                    </a:lnTo>
                    <a:lnTo>
                      <a:pt x="979" y="235"/>
                    </a:lnTo>
                    <a:lnTo>
                      <a:pt x="982" y="244"/>
                    </a:lnTo>
                    <a:lnTo>
                      <a:pt x="986" y="254"/>
                    </a:lnTo>
                    <a:lnTo>
                      <a:pt x="988" y="261"/>
                    </a:lnTo>
                    <a:lnTo>
                      <a:pt x="991" y="272"/>
                    </a:lnTo>
                    <a:lnTo>
                      <a:pt x="993" y="283"/>
                    </a:lnTo>
                    <a:lnTo>
                      <a:pt x="995" y="295"/>
                    </a:lnTo>
                    <a:lnTo>
                      <a:pt x="996" y="307"/>
                    </a:lnTo>
                    <a:lnTo>
                      <a:pt x="996" y="318"/>
                    </a:lnTo>
                    <a:lnTo>
                      <a:pt x="1006" y="313"/>
                    </a:lnTo>
                    <a:lnTo>
                      <a:pt x="1017" y="309"/>
                    </a:lnTo>
                    <a:lnTo>
                      <a:pt x="1027" y="305"/>
                    </a:lnTo>
                    <a:lnTo>
                      <a:pt x="1037" y="303"/>
                    </a:lnTo>
                    <a:lnTo>
                      <a:pt x="1049" y="303"/>
                    </a:lnTo>
                    <a:lnTo>
                      <a:pt x="1059" y="303"/>
                    </a:lnTo>
                    <a:lnTo>
                      <a:pt x="1070" y="304"/>
                    </a:lnTo>
                    <a:lnTo>
                      <a:pt x="1080" y="305"/>
                    </a:lnTo>
                    <a:lnTo>
                      <a:pt x="1090" y="309"/>
                    </a:lnTo>
                    <a:lnTo>
                      <a:pt x="1101" y="313"/>
                    </a:lnTo>
                    <a:lnTo>
                      <a:pt x="1110" y="318"/>
                    </a:lnTo>
                    <a:lnTo>
                      <a:pt x="1119" y="323"/>
                    </a:lnTo>
                    <a:lnTo>
                      <a:pt x="1128" y="331"/>
                    </a:lnTo>
                    <a:lnTo>
                      <a:pt x="1136" y="339"/>
                    </a:lnTo>
                    <a:lnTo>
                      <a:pt x="1142" y="348"/>
                    </a:lnTo>
                    <a:lnTo>
                      <a:pt x="1149" y="357"/>
                    </a:lnTo>
                    <a:lnTo>
                      <a:pt x="1155" y="367"/>
                    </a:lnTo>
                    <a:lnTo>
                      <a:pt x="1159" y="379"/>
                    </a:lnTo>
                    <a:lnTo>
                      <a:pt x="1162" y="391"/>
                    </a:lnTo>
                    <a:lnTo>
                      <a:pt x="1164" y="402"/>
                    </a:lnTo>
                    <a:lnTo>
                      <a:pt x="1166" y="414"/>
                    </a:lnTo>
                    <a:lnTo>
                      <a:pt x="1164" y="426"/>
                    </a:lnTo>
                    <a:lnTo>
                      <a:pt x="1163" y="437"/>
                    </a:lnTo>
                    <a:lnTo>
                      <a:pt x="1160" y="449"/>
                    </a:lnTo>
                    <a:lnTo>
                      <a:pt x="1168" y="446"/>
                    </a:lnTo>
                    <a:lnTo>
                      <a:pt x="1176" y="442"/>
                    </a:lnTo>
                    <a:lnTo>
                      <a:pt x="1185" y="441"/>
                    </a:lnTo>
                    <a:lnTo>
                      <a:pt x="1193" y="439"/>
                    </a:lnTo>
                    <a:lnTo>
                      <a:pt x="1202" y="437"/>
                    </a:lnTo>
                    <a:lnTo>
                      <a:pt x="1210" y="436"/>
                    </a:lnTo>
                    <a:lnTo>
                      <a:pt x="1219" y="436"/>
                    </a:lnTo>
                    <a:lnTo>
                      <a:pt x="1226" y="436"/>
                    </a:lnTo>
                    <a:lnTo>
                      <a:pt x="1235" y="436"/>
                    </a:lnTo>
                    <a:lnTo>
                      <a:pt x="1243" y="437"/>
                    </a:lnTo>
                    <a:lnTo>
                      <a:pt x="1251" y="437"/>
                    </a:lnTo>
                    <a:lnTo>
                      <a:pt x="1260" y="440"/>
                    </a:lnTo>
                    <a:lnTo>
                      <a:pt x="1268" y="441"/>
                    </a:lnTo>
                    <a:lnTo>
                      <a:pt x="1275" y="444"/>
                    </a:lnTo>
                    <a:lnTo>
                      <a:pt x="1283" y="446"/>
                    </a:lnTo>
                    <a:lnTo>
                      <a:pt x="1291" y="449"/>
                    </a:lnTo>
                    <a:lnTo>
                      <a:pt x="1299" y="453"/>
                    </a:lnTo>
                    <a:lnTo>
                      <a:pt x="1307" y="457"/>
                    </a:lnTo>
                    <a:lnTo>
                      <a:pt x="1313" y="461"/>
                    </a:lnTo>
                    <a:lnTo>
                      <a:pt x="1321" y="464"/>
                    </a:lnTo>
                    <a:lnTo>
                      <a:pt x="1327" y="470"/>
                    </a:lnTo>
                    <a:lnTo>
                      <a:pt x="1334" y="475"/>
                    </a:lnTo>
                    <a:lnTo>
                      <a:pt x="1340" y="480"/>
                    </a:lnTo>
                    <a:lnTo>
                      <a:pt x="1345" y="485"/>
                    </a:lnTo>
                    <a:lnTo>
                      <a:pt x="1357" y="498"/>
                    </a:lnTo>
                    <a:lnTo>
                      <a:pt x="1367" y="512"/>
                    </a:lnTo>
                    <a:lnTo>
                      <a:pt x="1373" y="519"/>
                    </a:lnTo>
                    <a:lnTo>
                      <a:pt x="1376" y="526"/>
                    </a:lnTo>
                    <a:lnTo>
                      <a:pt x="1380" y="534"/>
                    </a:lnTo>
                    <a:lnTo>
                      <a:pt x="1384" y="543"/>
                    </a:lnTo>
                    <a:lnTo>
                      <a:pt x="1387" y="551"/>
                    </a:lnTo>
                    <a:lnTo>
                      <a:pt x="1389" y="559"/>
                    </a:lnTo>
                    <a:lnTo>
                      <a:pt x="1392" y="567"/>
                    </a:lnTo>
                    <a:lnTo>
                      <a:pt x="1393" y="574"/>
                    </a:lnTo>
                    <a:lnTo>
                      <a:pt x="1395" y="583"/>
                    </a:lnTo>
                    <a:lnTo>
                      <a:pt x="1396" y="591"/>
                    </a:lnTo>
                    <a:lnTo>
                      <a:pt x="1397" y="599"/>
                    </a:lnTo>
                    <a:lnTo>
                      <a:pt x="1397" y="608"/>
                    </a:lnTo>
                    <a:lnTo>
                      <a:pt x="1397" y="616"/>
                    </a:lnTo>
                    <a:lnTo>
                      <a:pt x="1396" y="625"/>
                    </a:lnTo>
                    <a:lnTo>
                      <a:pt x="1396" y="633"/>
                    </a:lnTo>
                    <a:lnTo>
                      <a:pt x="1395" y="640"/>
                    </a:lnTo>
                    <a:lnTo>
                      <a:pt x="1392" y="649"/>
                    </a:lnTo>
                    <a:lnTo>
                      <a:pt x="1391" y="657"/>
                    </a:lnTo>
                    <a:lnTo>
                      <a:pt x="1388" y="665"/>
                    </a:lnTo>
                    <a:lnTo>
                      <a:pt x="1385" y="673"/>
                    </a:lnTo>
                    <a:lnTo>
                      <a:pt x="1385" y="673"/>
                    </a:lnTo>
                    <a:lnTo>
                      <a:pt x="75" y="673"/>
                    </a:lnTo>
                    <a:lnTo>
                      <a:pt x="75" y="673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66828346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FCEB597-62AA-4DD5-BE10-EF038AC68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00"/>
            <a:ext cx="2012201" cy="4052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1A8D8B-6104-469D-9AA7-20D73078E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95332"/>
            <a:ext cx="1936001" cy="3817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E4967F-0E50-4613-834C-139860A48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274638"/>
            <a:ext cx="9448800" cy="1143000"/>
          </a:xfrm>
        </p:spPr>
        <p:txBody>
          <a:bodyPr/>
          <a:lstStyle/>
          <a:p>
            <a:r>
              <a:rPr lang="en-US" dirty="0"/>
              <a:t>Nuclear Power Plant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28A3AB5-A34D-411B-9CCB-F7F342F2BBA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0" dirty="0"/>
              <a:t>RASCAL has 9 nuclear power plant source term options:</a:t>
            </a:r>
          </a:p>
          <a:p>
            <a:r>
              <a:rPr lang="en-US" dirty="0"/>
              <a:t>4 based on reactor condition models</a:t>
            </a:r>
          </a:p>
          <a:p>
            <a:r>
              <a:rPr lang="en-US" b="0" dirty="0"/>
              <a:t>5 based on nuclide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D152A3-D7D0-45A6-BBBA-EAB5998B04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7528"/>
          <a:stretch/>
        </p:blipFill>
        <p:spPr>
          <a:xfrm>
            <a:off x="2348345" y="1445348"/>
            <a:ext cx="3733800" cy="5314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662CAAA-5413-4D2B-AAAC-52A95799EC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90" t="24419" r="95510" b="68413"/>
          <a:stretch/>
        </p:blipFill>
        <p:spPr>
          <a:xfrm>
            <a:off x="2514600" y="2368550"/>
            <a:ext cx="228601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5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RASCAL Outputs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5597B2C-1411-4627-A971-6A279AA81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8772BE37-25F3-4332-961A-09D3D19A3DFD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 descr="Two dose model - plum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4431" y="1405915"/>
            <a:ext cx="5066743" cy="373379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Two dose model - puf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2628378"/>
            <a:ext cx="5334000" cy="393074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259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2286001"/>
            <a:ext cx="7772400" cy="1470025"/>
          </a:xfrm>
        </p:spPr>
        <p:txBody>
          <a:bodyPr/>
          <a:lstStyle/>
          <a:p>
            <a:pPr algn="ctr"/>
            <a:r>
              <a:rPr lang="en-US" sz="4400" dirty="0">
                <a:latin typeface="Arial" pitchFamily="34" charset="0"/>
                <a:cs typeface="Arial" pitchFamily="34" charset="0"/>
              </a:rPr>
              <a:t>Questions?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019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Roles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Licensee/Operator</a:t>
            </a:r>
          </a:p>
          <a:p>
            <a:pPr lvl="1"/>
            <a:r>
              <a:rPr lang="en-US" dirty="0"/>
              <a:t>Maintain safe operations of the facility in accordance with emergency plans</a:t>
            </a:r>
          </a:p>
          <a:p>
            <a:pPr lvl="1"/>
            <a:r>
              <a:rPr lang="en-US" dirty="0"/>
              <a:t>Includes event classifications, notifications, dose assessment, and recommendations</a:t>
            </a:r>
          </a:p>
          <a:p>
            <a:r>
              <a:rPr lang="en-US" dirty="0"/>
              <a:t>State/Local government</a:t>
            </a:r>
          </a:p>
          <a:p>
            <a:pPr lvl="1"/>
            <a:r>
              <a:rPr lang="en-US" dirty="0"/>
              <a:t>Make Protective Action Decisions (PADs)</a:t>
            </a:r>
          </a:p>
          <a:p>
            <a:pPr lvl="1"/>
            <a:r>
              <a:rPr lang="en-US" dirty="0"/>
              <a:t>Protect public through public information, warning, evacuations/sheltering, etc.</a:t>
            </a:r>
          </a:p>
        </p:txBody>
      </p:sp>
    </p:spTree>
    <p:extLst>
      <p:ext uri="{BB962C8B-B14F-4D97-AF65-F5344CB8AC3E}">
        <p14:creationId xmlns:p14="http://schemas.microsoft.com/office/powerpoint/2010/main" val="4175244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Radiological System for Consequence </a:t>
            </a:r>
            <a:r>
              <a:rPr lang="en-US" dirty="0" err="1"/>
              <a:t>AnaLysis</a:t>
            </a:r>
            <a:r>
              <a:rPr lang="en-US" dirty="0"/>
              <a:t> (RASCAL)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Used by NRC Incident Response Program</a:t>
            </a:r>
          </a:p>
          <a:p>
            <a:pPr lvl="1"/>
            <a:r>
              <a:rPr lang="en-US" dirty="0"/>
              <a:t>Independent dose and consequence projections during radiological incidents and emergencies</a:t>
            </a:r>
          </a:p>
          <a:p>
            <a:r>
              <a:rPr lang="en-US" dirty="0"/>
              <a:t>Fast-running code that estimates doses for potential or ongoing releases from:</a:t>
            </a:r>
          </a:p>
          <a:p>
            <a:pPr lvl="1"/>
            <a:r>
              <a:rPr lang="en-US" dirty="0"/>
              <a:t>nuclear power plants (light-water reactors), </a:t>
            </a:r>
          </a:p>
          <a:p>
            <a:pPr lvl="1"/>
            <a:r>
              <a:rPr lang="en-US" dirty="0"/>
              <a:t>spent fuel storage pools and casks, </a:t>
            </a:r>
          </a:p>
          <a:p>
            <a:pPr lvl="1"/>
            <a:r>
              <a:rPr lang="en-US" dirty="0"/>
              <a:t>fuel cycle facilities, and </a:t>
            </a:r>
          </a:p>
          <a:p>
            <a:pPr lvl="1"/>
            <a:r>
              <a:rPr lang="en-US" dirty="0"/>
              <a:t>radioactive material handling facilities</a:t>
            </a:r>
          </a:p>
          <a:p>
            <a:r>
              <a:rPr lang="en-US" dirty="0"/>
              <a:t>Also estimates deposition, field measurements, and intermediate phase doses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679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AD73A-4974-DD65-7FBD-7A18308AC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 anchor="ctr">
            <a:normAutofit/>
          </a:bodyPr>
          <a:lstStyle/>
          <a:p>
            <a:r>
              <a:rPr lang="en-US" dirty="0"/>
              <a:t>RASCAL / MACCS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ED2E89B-5BBA-0ED4-3497-8B3C3D3860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5539510"/>
              </p:ext>
            </p:extLst>
          </p:nvPr>
        </p:nvGraphicFramePr>
        <p:xfrm>
          <a:off x="609600" y="1437958"/>
          <a:ext cx="10972800" cy="53290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63662">
                  <a:extLst>
                    <a:ext uri="{9D8B030D-6E8A-4147-A177-3AD203B41FA5}">
                      <a16:colId xmlns:a16="http://schemas.microsoft.com/office/drawing/2014/main" val="1324511589"/>
                    </a:ext>
                  </a:extLst>
                </a:gridCol>
                <a:gridCol w="3554569">
                  <a:extLst>
                    <a:ext uri="{9D8B030D-6E8A-4147-A177-3AD203B41FA5}">
                      <a16:colId xmlns:a16="http://schemas.microsoft.com/office/drawing/2014/main" val="2678369605"/>
                    </a:ext>
                  </a:extLst>
                </a:gridCol>
                <a:gridCol w="3554569">
                  <a:extLst>
                    <a:ext uri="{9D8B030D-6E8A-4147-A177-3AD203B41FA5}">
                      <a16:colId xmlns:a16="http://schemas.microsoft.com/office/drawing/2014/main" val="1737961170"/>
                    </a:ext>
                  </a:extLst>
                </a:gridCol>
              </a:tblGrid>
              <a:tr h="452212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effectLst/>
                          <a:latin typeface="+mn-lt"/>
                        </a:rPr>
                        <a:t>MACCS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effectLst/>
                          <a:latin typeface="+mn-lt"/>
                        </a:rPr>
                        <a:t>RASCAL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extLst>
                  <a:ext uri="{0D108BD9-81ED-4DB2-BD59-A6C34878D82A}">
                    <a16:rowId xmlns:a16="http://schemas.microsoft.com/office/drawing/2014/main" val="1627091243"/>
                  </a:ext>
                </a:extLst>
              </a:tr>
              <a:tr h="45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+mn-lt"/>
                        </a:rPr>
                        <a:t>Inputs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Hundreds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&lt;20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extLst>
                  <a:ext uri="{0D108BD9-81ED-4DB2-BD59-A6C34878D82A}">
                    <a16:rowId xmlns:a16="http://schemas.microsoft.com/office/drawing/2014/main" val="3020469753"/>
                  </a:ext>
                </a:extLst>
              </a:tr>
              <a:tr h="45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  <a:latin typeface="+mn-lt"/>
                        </a:rPr>
                        <a:t>Input time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Hours to Days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&lt;10 min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extLst>
                  <a:ext uri="{0D108BD9-81ED-4DB2-BD59-A6C34878D82A}">
                    <a16:rowId xmlns:a16="http://schemas.microsoft.com/office/drawing/2014/main" val="3287010284"/>
                  </a:ext>
                </a:extLst>
              </a:tr>
              <a:tr h="80688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  <a:latin typeface="+mn-lt"/>
                        </a:rPr>
                        <a:t>Run time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Minutes to Days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&lt;5 min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extLst>
                  <a:ext uri="{0D108BD9-81ED-4DB2-BD59-A6C34878D82A}">
                    <a16:rowId xmlns:a16="http://schemas.microsoft.com/office/drawing/2014/main" val="899389328"/>
                  </a:ext>
                </a:extLst>
              </a:tr>
              <a:tr h="45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Source Term</a:t>
                      </a: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External Input</a:t>
                      </a: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Included (Simplistic)</a:t>
                      </a:r>
                    </a:p>
                  </a:txBody>
                  <a:tcPr marL="17612" marR="17612" marT="17612" marB="0" anchor="b"/>
                </a:tc>
                <a:extLst>
                  <a:ext uri="{0D108BD9-81ED-4DB2-BD59-A6C34878D82A}">
                    <a16:rowId xmlns:a16="http://schemas.microsoft.com/office/drawing/2014/main" val="3980756022"/>
                  </a:ext>
                </a:extLst>
              </a:tr>
              <a:tr h="45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+mn-lt"/>
                        </a:rPr>
                        <a:t>ATD Models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extLst>
                  <a:ext uri="{0D108BD9-81ED-4DB2-BD59-A6C34878D82A}">
                    <a16:rowId xmlns:a16="http://schemas.microsoft.com/office/drawing/2014/main" val="649403373"/>
                  </a:ext>
                </a:extLst>
              </a:tr>
              <a:tr h="45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Weather</a:t>
                      </a: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Sampled Historic </a:t>
                      </a: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Obs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Live Weather </a:t>
                      </a:r>
                    </a:p>
                  </a:txBody>
                  <a:tcPr marL="17612" marR="17612" marT="17612" marB="0" anchor="b"/>
                </a:tc>
                <a:extLst>
                  <a:ext uri="{0D108BD9-81ED-4DB2-BD59-A6C34878D82A}">
                    <a16:rowId xmlns:a16="http://schemas.microsoft.com/office/drawing/2014/main" val="3128863746"/>
                  </a:ext>
                </a:extLst>
              </a:tr>
              <a:tr h="45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Dose Calculations</a:t>
                      </a: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extLst>
                  <a:ext uri="{0D108BD9-81ED-4DB2-BD59-A6C34878D82A}">
                    <a16:rowId xmlns:a16="http://schemas.microsoft.com/office/drawing/2014/main" val="2807815420"/>
                  </a:ext>
                </a:extLst>
              </a:tr>
              <a:tr h="45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Protective Actions</a:t>
                      </a: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Credited</a:t>
                      </a: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 Credited</a:t>
                      </a:r>
                    </a:p>
                  </a:txBody>
                  <a:tcPr marL="17612" marR="17612" marT="17612" marB="0" anchor="b"/>
                </a:tc>
                <a:extLst>
                  <a:ext uri="{0D108BD9-81ED-4DB2-BD59-A6C34878D82A}">
                    <a16:rowId xmlns:a16="http://schemas.microsoft.com/office/drawing/2014/main" val="2252808196"/>
                  </a:ext>
                </a:extLst>
              </a:tr>
              <a:tr h="45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  <a:latin typeface="+mn-lt"/>
                        </a:rPr>
                        <a:t>Health Effects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extLst>
                  <a:ext uri="{0D108BD9-81ED-4DB2-BD59-A6C34878D82A}">
                    <a16:rowId xmlns:a16="http://schemas.microsoft.com/office/drawing/2014/main" val="3434895747"/>
                  </a:ext>
                </a:extLst>
              </a:tr>
              <a:tr h="45221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+mn-lt"/>
                        </a:rPr>
                        <a:t>Economic Effects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+mn-lt"/>
                        </a:rPr>
                        <a:t>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612" marR="17612" marT="17612" marB="0" anchor="b"/>
                </a:tc>
                <a:extLst>
                  <a:ext uri="{0D108BD9-81ED-4DB2-BD59-A6C34878D82A}">
                    <a16:rowId xmlns:a16="http://schemas.microsoft.com/office/drawing/2014/main" val="33179967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484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RASCAL works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RASCAL creates an atmospheric source term, processes weather data, and calculates doses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3700647" y="2765802"/>
            <a:ext cx="1191849" cy="54804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700644" y="2856782"/>
            <a:ext cx="827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Wind</a:t>
            </a:r>
          </a:p>
        </p:txBody>
      </p:sp>
      <p:sp>
        <p:nvSpPr>
          <p:cNvPr id="33" name="Right Arrow 32"/>
          <p:cNvSpPr/>
          <p:nvPr/>
        </p:nvSpPr>
        <p:spPr>
          <a:xfrm rot="5400000">
            <a:off x="7444035" y="4761317"/>
            <a:ext cx="323714" cy="337137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ight Arrow 33"/>
          <p:cNvSpPr/>
          <p:nvPr/>
        </p:nvSpPr>
        <p:spPr>
          <a:xfrm rot="5400000">
            <a:off x="9467321" y="4745232"/>
            <a:ext cx="323714" cy="337137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16200000">
            <a:off x="6525625" y="860136"/>
            <a:ext cx="493022" cy="6877332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Can 8"/>
          <p:cNvSpPr/>
          <p:nvPr/>
        </p:nvSpPr>
        <p:spPr>
          <a:xfrm>
            <a:off x="1928700" y="3827772"/>
            <a:ext cx="777624" cy="2136655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2234623" y="4157957"/>
            <a:ext cx="1328159" cy="1865901"/>
          </a:xfrm>
          <a:prstGeom prst="cub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118062" y="4881253"/>
            <a:ext cx="1244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Generation of Source Material</a:t>
            </a:r>
          </a:p>
        </p:txBody>
      </p:sp>
      <p:sp>
        <p:nvSpPr>
          <p:cNvPr id="39" name="Isosceles Triangle 38"/>
          <p:cNvSpPr/>
          <p:nvPr/>
        </p:nvSpPr>
        <p:spPr>
          <a:xfrm rot="16200000">
            <a:off x="6643562" y="1849448"/>
            <a:ext cx="493022" cy="7860654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/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526661" y="4102946"/>
            <a:ext cx="1390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Plume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367977" y="5549349"/>
            <a:ext cx="2526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Dose/Concentration</a:t>
            </a:r>
          </a:p>
        </p:txBody>
      </p:sp>
      <p:sp>
        <p:nvSpPr>
          <p:cNvPr id="36" name="Freeform 10"/>
          <p:cNvSpPr>
            <a:spLocks noEditPoints="1"/>
          </p:cNvSpPr>
          <p:nvPr/>
        </p:nvSpPr>
        <p:spPr bwMode="auto">
          <a:xfrm>
            <a:off x="9891959" y="5283756"/>
            <a:ext cx="203200" cy="460375"/>
          </a:xfrm>
          <a:custGeom>
            <a:avLst/>
            <a:gdLst>
              <a:gd name="T0" fmla="*/ 142 w 254"/>
              <a:gd name="T1" fmla="*/ 559 h 579"/>
              <a:gd name="T2" fmla="*/ 159 w 254"/>
              <a:gd name="T3" fmla="*/ 577 h 579"/>
              <a:gd name="T4" fmla="*/ 174 w 254"/>
              <a:gd name="T5" fmla="*/ 579 h 579"/>
              <a:gd name="T6" fmla="*/ 194 w 254"/>
              <a:gd name="T7" fmla="*/ 570 h 579"/>
              <a:gd name="T8" fmla="*/ 203 w 254"/>
              <a:gd name="T9" fmla="*/ 551 h 579"/>
              <a:gd name="T10" fmla="*/ 204 w 254"/>
              <a:gd name="T11" fmla="*/ 171 h 579"/>
              <a:gd name="T12" fmla="*/ 210 w 254"/>
              <a:gd name="T13" fmla="*/ 165 h 579"/>
              <a:gd name="T14" fmla="*/ 217 w 254"/>
              <a:gd name="T15" fmla="*/ 171 h 579"/>
              <a:gd name="T16" fmla="*/ 217 w 254"/>
              <a:gd name="T17" fmla="*/ 328 h 579"/>
              <a:gd name="T18" fmla="*/ 225 w 254"/>
              <a:gd name="T19" fmla="*/ 340 h 579"/>
              <a:gd name="T20" fmla="*/ 239 w 254"/>
              <a:gd name="T21" fmla="*/ 344 h 579"/>
              <a:gd name="T22" fmla="*/ 251 w 254"/>
              <a:gd name="T23" fmla="*/ 336 h 579"/>
              <a:gd name="T24" fmla="*/ 254 w 254"/>
              <a:gd name="T25" fmla="*/ 326 h 579"/>
              <a:gd name="T26" fmla="*/ 251 w 254"/>
              <a:gd name="T27" fmla="*/ 132 h 579"/>
              <a:gd name="T28" fmla="*/ 239 w 254"/>
              <a:gd name="T29" fmla="*/ 124 h 579"/>
              <a:gd name="T30" fmla="*/ 15 w 254"/>
              <a:gd name="T31" fmla="*/ 124 h 579"/>
              <a:gd name="T32" fmla="*/ 3 w 254"/>
              <a:gd name="T33" fmla="*/ 132 h 579"/>
              <a:gd name="T34" fmla="*/ 0 w 254"/>
              <a:gd name="T35" fmla="*/ 326 h 579"/>
              <a:gd name="T36" fmla="*/ 6 w 254"/>
              <a:gd name="T37" fmla="*/ 339 h 579"/>
              <a:gd name="T38" fmla="*/ 19 w 254"/>
              <a:gd name="T39" fmla="*/ 344 h 579"/>
              <a:gd name="T40" fmla="*/ 32 w 254"/>
              <a:gd name="T41" fmla="*/ 339 h 579"/>
              <a:gd name="T42" fmla="*/ 38 w 254"/>
              <a:gd name="T43" fmla="*/ 326 h 579"/>
              <a:gd name="T44" fmla="*/ 38 w 254"/>
              <a:gd name="T45" fmla="*/ 168 h 579"/>
              <a:gd name="T46" fmla="*/ 46 w 254"/>
              <a:gd name="T47" fmla="*/ 165 h 579"/>
              <a:gd name="T48" fmla="*/ 51 w 254"/>
              <a:gd name="T49" fmla="*/ 171 h 579"/>
              <a:gd name="T50" fmla="*/ 51 w 254"/>
              <a:gd name="T51" fmla="*/ 554 h 579"/>
              <a:gd name="T52" fmla="*/ 64 w 254"/>
              <a:gd name="T53" fmla="*/ 573 h 579"/>
              <a:gd name="T54" fmla="*/ 82 w 254"/>
              <a:gd name="T55" fmla="*/ 579 h 579"/>
              <a:gd name="T56" fmla="*/ 101 w 254"/>
              <a:gd name="T57" fmla="*/ 574 h 579"/>
              <a:gd name="T58" fmla="*/ 113 w 254"/>
              <a:gd name="T59" fmla="*/ 554 h 579"/>
              <a:gd name="T60" fmla="*/ 115 w 254"/>
              <a:gd name="T61" fmla="*/ 350 h 579"/>
              <a:gd name="T62" fmla="*/ 119 w 254"/>
              <a:gd name="T63" fmla="*/ 341 h 579"/>
              <a:gd name="T64" fmla="*/ 128 w 254"/>
              <a:gd name="T65" fmla="*/ 338 h 579"/>
              <a:gd name="T66" fmla="*/ 135 w 254"/>
              <a:gd name="T67" fmla="*/ 341 h 579"/>
              <a:gd name="T68" fmla="*/ 141 w 254"/>
              <a:gd name="T69" fmla="*/ 350 h 579"/>
              <a:gd name="T70" fmla="*/ 141 w 254"/>
              <a:gd name="T71" fmla="*/ 547 h 579"/>
              <a:gd name="T72" fmla="*/ 73 w 254"/>
              <a:gd name="T73" fmla="*/ 39 h 579"/>
              <a:gd name="T74" fmla="*/ 84 w 254"/>
              <a:gd name="T75" fmla="*/ 19 h 579"/>
              <a:gd name="T76" fmla="*/ 101 w 254"/>
              <a:gd name="T77" fmla="*/ 6 h 579"/>
              <a:gd name="T78" fmla="*/ 121 w 254"/>
              <a:gd name="T79" fmla="*/ 0 h 579"/>
              <a:gd name="T80" fmla="*/ 144 w 254"/>
              <a:gd name="T81" fmla="*/ 2 h 579"/>
              <a:gd name="T82" fmla="*/ 163 w 254"/>
              <a:gd name="T83" fmla="*/ 12 h 579"/>
              <a:gd name="T84" fmla="*/ 177 w 254"/>
              <a:gd name="T85" fmla="*/ 28 h 579"/>
              <a:gd name="T86" fmla="*/ 183 w 254"/>
              <a:gd name="T87" fmla="*/ 49 h 579"/>
              <a:gd name="T88" fmla="*/ 182 w 254"/>
              <a:gd name="T89" fmla="*/ 66 h 579"/>
              <a:gd name="T90" fmla="*/ 174 w 254"/>
              <a:gd name="T91" fmla="*/ 85 h 579"/>
              <a:gd name="T92" fmla="*/ 159 w 254"/>
              <a:gd name="T93" fmla="*/ 101 h 579"/>
              <a:gd name="T94" fmla="*/ 138 w 254"/>
              <a:gd name="T95" fmla="*/ 109 h 579"/>
              <a:gd name="T96" fmla="*/ 116 w 254"/>
              <a:gd name="T97" fmla="*/ 109 h 579"/>
              <a:gd name="T98" fmla="*/ 95 w 254"/>
              <a:gd name="T99" fmla="*/ 101 h 579"/>
              <a:gd name="T100" fmla="*/ 80 w 254"/>
              <a:gd name="T101" fmla="*/ 85 h 579"/>
              <a:gd name="T102" fmla="*/ 72 w 254"/>
              <a:gd name="T103" fmla="*/ 66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4" h="579">
                <a:moveTo>
                  <a:pt x="141" y="547"/>
                </a:moveTo>
                <a:lnTo>
                  <a:pt x="141" y="550"/>
                </a:lnTo>
                <a:lnTo>
                  <a:pt x="141" y="554"/>
                </a:lnTo>
                <a:lnTo>
                  <a:pt x="142" y="559"/>
                </a:lnTo>
                <a:lnTo>
                  <a:pt x="144" y="565"/>
                </a:lnTo>
                <a:lnTo>
                  <a:pt x="148" y="569"/>
                </a:lnTo>
                <a:lnTo>
                  <a:pt x="154" y="573"/>
                </a:lnTo>
                <a:lnTo>
                  <a:pt x="159" y="577"/>
                </a:lnTo>
                <a:lnTo>
                  <a:pt x="165" y="578"/>
                </a:lnTo>
                <a:lnTo>
                  <a:pt x="168" y="579"/>
                </a:lnTo>
                <a:lnTo>
                  <a:pt x="172" y="579"/>
                </a:lnTo>
                <a:lnTo>
                  <a:pt x="174" y="579"/>
                </a:lnTo>
                <a:lnTo>
                  <a:pt x="178" y="578"/>
                </a:lnTo>
                <a:lnTo>
                  <a:pt x="183" y="577"/>
                </a:lnTo>
                <a:lnTo>
                  <a:pt x="190" y="574"/>
                </a:lnTo>
                <a:lnTo>
                  <a:pt x="194" y="570"/>
                </a:lnTo>
                <a:lnTo>
                  <a:pt x="198" y="565"/>
                </a:lnTo>
                <a:lnTo>
                  <a:pt x="201" y="560"/>
                </a:lnTo>
                <a:lnTo>
                  <a:pt x="203" y="554"/>
                </a:lnTo>
                <a:lnTo>
                  <a:pt x="203" y="551"/>
                </a:lnTo>
                <a:lnTo>
                  <a:pt x="204" y="548"/>
                </a:lnTo>
                <a:lnTo>
                  <a:pt x="204" y="547"/>
                </a:lnTo>
                <a:lnTo>
                  <a:pt x="204" y="171"/>
                </a:lnTo>
                <a:lnTo>
                  <a:pt x="204" y="171"/>
                </a:lnTo>
                <a:lnTo>
                  <a:pt x="204" y="168"/>
                </a:lnTo>
                <a:lnTo>
                  <a:pt x="205" y="167"/>
                </a:lnTo>
                <a:lnTo>
                  <a:pt x="208" y="165"/>
                </a:lnTo>
                <a:lnTo>
                  <a:pt x="210" y="165"/>
                </a:lnTo>
                <a:lnTo>
                  <a:pt x="212" y="165"/>
                </a:lnTo>
                <a:lnTo>
                  <a:pt x="214" y="167"/>
                </a:lnTo>
                <a:lnTo>
                  <a:pt x="216" y="168"/>
                </a:lnTo>
                <a:lnTo>
                  <a:pt x="217" y="171"/>
                </a:lnTo>
                <a:lnTo>
                  <a:pt x="217" y="171"/>
                </a:lnTo>
                <a:lnTo>
                  <a:pt x="217" y="171"/>
                </a:lnTo>
                <a:lnTo>
                  <a:pt x="217" y="326"/>
                </a:lnTo>
                <a:lnTo>
                  <a:pt x="217" y="328"/>
                </a:lnTo>
                <a:lnTo>
                  <a:pt x="218" y="332"/>
                </a:lnTo>
                <a:lnTo>
                  <a:pt x="220" y="336"/>
                </a:lnTo>
                <a:lnTo>
                  <a:pt x="222" y="339"/>
                </a:lnTo>
                <a:lnTo>
                  <a:pt x="225" y="340"/>
                </a:lnTo>
                <a:lnTo>
                  <a:pt x="229" y="343"/>
                </a:lnTo>
                <a:lnTo>
                  <a:pt x="231" y="344"/>
                </a:lnTo>
                <a:lnTo>
                  <a:pt x="235" y="344"/>
                </a:lnTo>
                <a:lnTo>
                  <a:pt x="239" y="344"/>
                </a:lnTo>
                <a:lnTo>
                  <a:pt x="243" y="343"/>
                </a:lnTo>
                <a:lnTo>
                  <a:pt x="245" y="340"/>
                </a:lnTo>
                <a:lnTo>
                  <a:pt x="249" y="339"/>
                </a:lnTo>
                <a:lnTo>
                  <a:pt x="251" y="336"/>
                </a:lnTo>
                <a:lnTo>
                  <a:pt x="253" y="332"/>
                </a:lnTo>
                <a:lnTo>
                  <a:pt x="254" y="328"/>
                </a:lnTo>
                <a:lnTo>
                  <a:pt x="254" y="326"/>
                </a:lnTo>
                <a:lnTo>
                  <a:pt x="254" y="326"/>
                </a:lnTo>
                <a:lnTo>
                  <a:pt x="254" y="142"/>
                </a:lnTo>
                <a:lnTo>
                  <a:pt x="254" y="138"/>
                </a:lnTo>
                <a:lnTo>
                  <a:pt x="253" y="134"/>
                </a:lnTo>
                <a:lnTo>
                  <a:pt x="251" y="132"/>
                </a:lnTo>
                <a:lnTo>
                  <a:pt x="249" y="129"/>
                </a:lnTo>
                <a:lnTo>
                  <a:pt x="245" y="127"/>
                </a:lnTo>
                <a:lnTo>
                  <a:pt x="243" y="125"/>
                </a:lnTo>
                <a:lnTo>
                  <a:pt x="239" y="124"/>
                </a:lnTo>
                <a:lnTo>
                  <a:pt x="235" y="124"/>
                </a:lnTo>
                <a:lnTo>
                  <a:pt x="235" y="124"/>
                </a:lnTo>
                <a:lnTo>
                  <a:pt x="19" y="124"/>
                </a:lnTo>
                <a:lnTo>
                  <a:pt x="15" y="124"/>
                </a:lnTo>
                <a:lnTo>
                  <a:pt x="11" y="125"/>
                </a:lnTo>
                <a:lnTo>
                  <a:pt x="9" y="127"/>
                </a:lnTo>
                <a:lnTo>
                  <a:pt x="6" y="129"/>
                </a:lnTo>
                <a:lnTo>
                  <a:pt x="3" y="132"/>
                </a:lnTo>
                <a:lnTo>
                  <a:pt x="1" y="134"/>
                </a:lnTo>
                <a:lnTo>
                  <a:pt x="0" y="138"/>
                </a:lnTo>
                <a:lnTo>
                  <a:pt x="0" y="142"/>
                </a:lnTo>
                <a:lnTo>
                  <a:pt x="0" y="326"/>
                </a:lnTo>
                <a:lnTo>
                  <a:pt x="0" y="328"/>
                </a:lnTo>
                <a:lnTo>
                  <a:pt x="1" y="332"/>
                </a:lnTo>
                <a:lnTo>
                  <a:pt x="3" y="336"/>
                </a:lnTo>
                <a:lnTo>
                  <a:pt x="6" y="339"/>
                </a:lnTo>
                <a:lnTo>
                  <a:pt x="9" y="340"/>
                </a:lnTo>
                <a:lnTo>
                  <a:pt x="11" y="343"/>
                </a:lnTo>
                <a:lnTo>
                  <a:pt x="15" y="344"/>
                </a:lnTo>
                <a:lnTo>
                  <a:pt x="19" y="344"/>
                </a:lnTo>
                <a:lnTo>
                  <a:pt x="23" y="344"/>
                </a:lnTo>
                <a:lnTo>
                  <a:pt x="27" y="343"/>
                </a:lnTo>
                <a:lnTo>
                  <a:pt x="29" y="340"/>
                </a:lnTo>
                <a:lnTo>
                  <a:pt x="32" y="339"/>
                </a:lnTo>
                <a:lnTo>
                  <a:pt x="35" y="336"/>
                </a:lnTo>
                <a:lnTo>
                  <a:pt x="36" y="332"/>
                </a:lnTo>
                <a:lnTo>
                  <a:pt x="37" y="328"/>
                </a:lnTo>
                <a:lnTo>
                  <a:pt x="38" y="326"/>
                </a:lnTo>
                <a:lnTo>
                  <a:pt x="38" y="326"/>
                </a:lnTo>
                <a:lnTo>
                  <a:pt x="38" y="326"/>
                </a:lnTo>
                <a:lnTo>
                  <a:pt x="38" y="171"/>
                </a:lnTo>
                <a:lnTo>
                  <a:pt x="38" y="168"/>
                </a:lnTo>
                <a:lnTo>
                  <a:pt x="40" y="167"/>
                </a:lnTo>
                <a:lnTo>
                  <a:pt x="42" y="165"/>
                </a:lnTo>
                <a:lnTo>
                  <a:pt x="45" y="165"/>
                </a:lnTo>
                <a:lnTo>
                  <a:pt x="46" y="165"/>
                </a:lnTo>
                <a:lnTo>
                  <a:pt x="49" y="167"/>
                </a:lnTo>
                <a:lnTo>
                  <a:pt x="50" y="168"/>
                </a:lnTo>
                <a:lnTo>
                  <a:pt x="51" y="171"/>
                </a:lnTo>
                <a:lnTo>
                  <a:pt x="51" y="171"/>
                </a:lnTo>
                <a:lnTo>
                  <a:pt x="51" y="171"/>
                </a:lnTo>
                <a:lnTo>
                  <a:pt x="51" y="547"/>
                </a:lnTo>
                <a:lnTo>
                  <a:pt x="51" y="550"/>
                </a:lnTo>
                <a:lnTo>
                  <a:pt x="51" y="554"/>
                </a:lnTo>
                <a:lnTo>
                  <a:pt x="53" y="559"/>
                </a:lnTo>
                <a:lnTo>
                  <a:pt x="57" y="565"/>
                </a:lnTo>
                <a:lnTo>
                  <a:pt x="59" y="569"/>
                </a:lnTo>
                <a:lnTo>
                  <a:pt x="64" y="573"/>
                </a:lnTo>
                <a:lnTo>
                  <a:pt x="69" y="577"/>
                </a:lnTo>
                <a:lnTo>
                  <a:pt x="76" y="578"/>
                </a:lnTo>
                <a:lnTo>
                  <a:pt x="79" y="579"/>
                </a:lnTo>
                <a:lnTo>
                  <a:pt x="82" y="579"/>
                </a:lnTo>
                <a:lnTo>
                  <a:pt x="85" y="579"/>
                </a:lnTo>
                <a:lnTo>
                  <a:pt x="89" y="578"/>
                </a:lnTo>
                <a:lnTo>
                  <a:pt x="94" y="577"/>
                </a:lnTo>
                <a:lnTo>
                  <a:pt x="101" y="574"/>
                </a:lnTo>
                <a:lnTo>
                  <a:pt x="104" y="570"/>
                </a:lnTo>
                <a:lnTo>
                  <a:pt x="108" y="565"/>
                </a:lnTo>
                <a:lnTo>
                  <a:pt x="112" y="560"/>
                </a:lnTo>
                <a:lnTo>
                  <a:pt x="113" y="554"/>
                </a:lnTo>
                <a:lnTo>
                  <a:pt x="115" y="551"/>
                </a:lnTo>
                <a:lnTo>
                  <a:pt x="115" y="548"/>
                </a:lnTo>
                <a:lnTo>
                  <a:pt x="115" y="547"/>
                </a:lnTo>
                <a:lnTo>
                  <a:pt x="115" y="350"/>
                </a:lnTo>
                <a:lnTo>
                  <a:pt x="115" y="348"/>
                </a:lnTo>
                <a:lnTo>
                  <a:pt x="116" y="345"/>
                </a:lnTo>
                <a:lnTo>
                  <a:pt x="116" y="343"/>
                </a:lnTo>
                <a:lnTo>
                  <a:pt x="119" y="341"/>
                </a:lnTo>
                <a:lnTo>
                  <a:pt x="120" y="340"/>
                </a:lnTo>
                <a:lnTo>
                  <a:pt x="123" y="339"/>
                </a:lnTo>
                <a:lnTo>
                  <a:pt x="125" y="338"/>
                </a:lnTo>
                <a:lnTo>
                  <a:pt x="128" y="338"/>
                </a:lnTo>
                <a:lnTo>
                  <a:pt x="130" y="338"/>
                </a:lnTo>
                <a:lnTo>
                  <a:pt x="132" y="339"/>
                </a:lnTo>
                <a:lnTo>
                  <a:pt x="134" y="340"/>
                </a:lnTo>
                <a:lnTo>
                  <a:pt x="135" y="341"/>
                </a:lnTo>
                <a:lnTo>
                  <a:pt x="138" y="343"/>
                </a:lnTo>
                <a:lnTo>
                  <a:pt x="139" y="345"/>
                </a:lnTo>
                <a:lnTo>
                  <a:pt x="139" y="348"/>
                </a:lnTo>
                <a:lnTo>
                  <a:pt x="141" y="350"/>
                </a:lnTo>
                <a:lnTo>
                  <a:pt x="141" y="350"/>
                </a:lnTo>
                <a:lnTo>
                  <a:pt x="141" y="350"/>
                </a:lnTo>
                <a:lnTo>
                  <a:pt x="141" y="547"/>
                </a:lnTo>
                <a:lnTo>
                  <a:pt x="141" y="547"/>
                </a:lnTo>
                <a:close/>
                <a:moveTo>
                  <a:pt x="71" y="54"/>
                </a:moveTo>
                <a:lnTo>
                  <a:pt x="71" y="49"/>
                </a:lnTo>
                <a:lnTo>
                  <a:pt x="72" y="44"/>
                </a:lnTo>
                <a:lnTo>
                  <a:pt x="73" y="39"/>
                </a:lnTo>
                <a:lnTo>
                  <a:pt x="75" y="34"/>
                </a:lnTo>
                <a:lnTo>
                  <a:pt x="77" y="28"/>
                </a:lnTo>
                <a:lnTo>
                  <a:pt x="80" y="23"/>
                </a:lnTo>
                <a:lnTo>
                  <a:pt x="84" y="19"/>
                </a:lnTo>
                <a:lnTo>
                  <a:pt x="88" y="15"/>
                </a:lnTo>
                <a:lnTo>
                  <a:pt x="91" y="12"/>
                </a:lnTo>
                <a:lnTo>
                  <a:pt x="95" y="9"/>
                </a:lnTo>
                <a:lnTo>
                  <a:pt x="101" y="6"/>
                </a:lnTo>
                <a:lnTo>
                  <a:pt x="106" y="4"/>
                </a:lnTo>
                <a:lnTo>
                  <a:pt x="111" y="2"/>
                </a:lnTo>
                <a:lnTo>
                  <a:pt x="116" y="1"/>
                </a:lnTo>
                <a:lnTo>
                  <a:pt x="121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4" y="2"/>
                </a:lnTo>
                <a:lnTo>
                  <a:pt x="150" y="4"/>
                </a:lnTo>
                <a:lnTo>
                  <a:pt x="154" y="6"/>
                </a:lnTo>
                <a:lnTo>
                  <a:pt x="159" y="9"/>
                </a:lnTo>
                <a:lnTo>
                  <a:pt x="163" y="12"/>
                </a:lnTo>
                <a:lnTo>
                  <a:pt x="166" y="15"/>
                </a:lnTo>
                <a:lnTo>
                  <a:pt x="170" y="19"/>
                </a:lnTo>
                <a:lnTo>
                  <a:pt x="174" y="23"/>
                </a:lnTo>
                <a:lnTo>
                  <a:pt x="177" y="28"/>
                </a:lnTo>
                <a:lnTo>
                  <a:pt x="179" y="34"/>
                </a:lnTo>
                <a:lnTo>
                  <a:pt x="181" y="39"/>
                </a:lnTo>
                <a:lnTo>
                  <a:pt x="182" y="44"/>
                </a:lnTo>
                <a:lnTo>
                  <a:pt x="183" y="49"/>
                </a:lnTo>
                <a:lnTo>
                  <a:pt x="183" y="54"/>
                </a:lnTo>
                <a:lnTo>
                  <a:pt x="183" y="54"/>
                </a:lnTo>
                <a:lnTo>
                  <a:pt x="183" y="61"/>
                </a:lnTo>
                <a:lnTo>
                  <a:pt x="182" y="66"/>
                </a:lnTo>
                <a:lnTo>
                  <a:pt x="181" y="71"/>
                </a:lnTo>
                <a:lnTo>
                  <a:pt x="179" y="76"/>
                </a:lnTo>
                <a:lnTo>
                  <a:pt x="177" y="81"/>
                </a:lnTo>
                <a:lnTo>
                  <a:pt x="174" y="85"/>
                </a:lnTo>
                <a:lnTo>
                  <a:pt x="170" y="89"/>
                </a:lnTo>
                <a:lnTo>
                  <a:pt x="166" y="93"/>
                </a:lnTo>
                <a:lnTo>
                  <a:pt x="163" y="97"/>
                </a:lnTo>
                <a:lnTo>
                  <a:pt x="159" y="101"/>
                </a:lnTo>
                <a:lnTo>
                  <a:pt x="154" y="103"/>
                </a:lnTo>
                <a:lnTo>
                  <a:pt x="150" y="106"/>
                </a:lnTo>
                <a:lnTo>
                  <a:pt x="144" y="107"/>
                </a:lnTo>
                <a:lnTo>
                  <a:pt x="138" y="109"/>
                </a:lnTo>
                <a:lnTo>
                  <a:pt x="133" y="110"/>
                </a:lnTo>
                <a:lnTo>
                  <a:pt x="128" y="110"/>
                </a:lnTo>
                <a:lnTo>
                  <a:pt x="121" y="110"/>
                </a:lnTo>
                <a:lnTo>
                  <a:pt x="116" y="109"/>
                </a:lnTo>
                <a:lnTo>
                  <a:pt x="111" y="107"/>
                </a:lnTo>
                <a:lnTo>
                  <a:pt x="106" y="106"/>
                </a:lnTo>
                <a:lnTo>
                  <a:pt x="101" y="103"/>
                </a:lnTo>
                <a:lnTo>
                  <a:pt x="95" y="101"/>
                </a:lnTo>
                <a:lnTo>
                  <a:pt x="91" y="97"/>
                </a:lnTo>
                <a:lnTo>
                  <a:pt x="88" y="93"/>
                </a:lnTo>
                <a:lnTo>
                  <a:pt x="84" y="89"/>
                </a:lnTo>
                <a:lnTo>
                  <a:pt x="80" y="85"/>
                </a:lnTo>
                <a:lnTo>
                  <a:pt x="77" y="81"/>
                </a:lnTo>
                <a:lnTo>
                  <a:pt x="75" y="76"/>
                </a:lnTo>
                <a:lnTo>
                  <a:pt x="73" y="71"/>
                </a:lnTo>
                <a:lnTo>
                  <a:pt x="72" y="66"/>
                </a:lnTo>
                <a:lnTo>
                  <a:pt x="71" y="61"/>
                </a:lnTo>
                <a:lnTo>
                  <a:pt x="71" y="54"/>
                </a:lnTo>
                <a:lnTo>
                  <a:pt x="71" y="5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0"/>
          <p:cNvSpPr>
            <a:spLocks noEditPoints="1"/>
          </p:cNvSpPr>
          <p:nvPr/>
        </p:nvSpPr>
        <p:spPr bwMode="auto">
          <a:xfrm>
            <a:off x="9688757" y="5424834"/>
            <a:ext cx="203200" cy="460375"/>
          </a:xfrm>
          <a:custGeom>
            <a:avLst/>
            <a:gdLst>
              <a:gd name="T0" fmla="*/ 142 w 254"/>
              <a:gd name="T1" fmla="*/ 559 h 579"/>
              <a:gd name="T2" fmla="*/ 159 w 254"/>
              <a:gd name="T3" fmla="*/ 577 h 579"/>
              <a:gd name="T4" fmla="*/ 174 w 254"/>
              <a:gd name="T5" fmla="*/ 579 h 579"/>
              <a:gd name="T6" fmla="*/ 194 w 254"/>
              <a:gd name="T7" fmla="*/ 570 h 579"/>
              <a:gd name="T8" fmla="*/ 203 w 254"/>
              <a:gd name="T9" fmla="*/ 551 h 579"/>
              <a:gd name="T10" fmla="*/ 204 w 254"/>
              <a:gd name="T11" fmla="*/ 171 h 579"/>
              <a:gd name="T12" fmla="*/ 210 w 254"/>
              <a:gd name="T13" fmla="*/ 165 h 579"/>
              <a:gd name="T14" fmla="*/ 217 w 254"/>
              <a:gd name="T15" fmla="*/ 171 h 579"/>
              <a:gd name="T16" fmla="*/ 217 w 254"/>
              <a:gd name="T17" fmla="*/ 328 h 579"/>
              <a:gd name="T18" fmla="*/ 225 w 254"/>
              <a:gd name="T19" fmla="*/ 340 h 579"/>
              <a:gd name="T20" fmla="*/ 239 w 254"/>
              <a:gd name="T21" fmla="*/ 344 h 579"/>
              <a:gd name="T22" fmla="*/ 251 w 254"/>
              <a:gd name="T23" fmla="*/ 336 h 579"/>
              <a:gd name="T24" fmla="*/ 254 w 254"/>
              <a:gd name="T25" fmla="*/ 326 h 579"/>
              <a:gd name="T26" fmla="*/ 251 w 254"/>
              <a:gd name="T27" fmla="*/ 132 h 579"/>
              <a:gd name="T28" fmla="*/ 239 w 254"/>
              <a:gd name="T29" fmla="*/ 124 h 579"/>
              <a:gd name="T30" fmla="*/ 15 w 254"/>
              <a:gd name="T31" fmla="*/ 124 h 579"/>
              <a:gd name="T32" fmla="*/ 3 w 254"/>
              <a:gd name="T33" fmla="*/ 132 h 579"/>
              <a:gd name="T34" fmla="*/ 0 w 254"/>
              <a:gd name="T35" fmla="*/ 326 h 579"/>
              <a:gd name="T36" fmla="*/ 6 w 254"/>
              <a:gd name="T37" fmla="*/ 339 h 579"/>
              <a:gd name="T38" fmla="*/ 19 w 254"/>
              <a:gd name="T39" fmla="*/ 344 h 579"/>
              <a:gd name="T40" fmla="*/ 32 w 254"/>
              <a:gd name="T41" fmla="*/ 339 h 579"/>
              <a:gd name="T42" fmla="*/ 38 w 254"/>
              <a:gd name="T43" fmla="*/ 326 h 579"/>
              <a:gd name="T44" fmla="*/ 38 w 254"/>
              <a:gd name="T45" fmla="*/ 168 h 579"/>
              <a:gd name="T46" fmla="*/ 46 w 254"/>
              <a:gd name="T47" fmla="*/ 165 h 579"/>
              <a:gd name="T48" fmla="*/ 51 w 254"/>
              <a:gd name="T49" fmla="*/ 171 h 579"/>
              <a:gd name="T50" fmla="*/ 51 w 254"/>
              <a:gd name="T51" fmla="*/ 554 h 579"/>
              <a:gd name="T52" fmla="*/ 64 w 254"/>
              <a:gd name="T53" fmla="*/ 573 h 579"/>
              <a:gd name="T54" fmla="*/ 82 w 254"/>
              <a:gd name="T55" fmla="*/ 579 h 579"/>
              <a:gd name="T56" fmla="*/ 101 w 254"/>
              <a:gd name="T57" fmla="*/ 574 h 579"/>
              <a:gd name="T58" fmla="*/ 113 w 254"/>
              <a:gd name="T59" fmla="*/ 554 h 579"/>
              <a:gd name="T60" fmla="*/ 115 w 254"/>
              <a:gd name="T61" fmla="*/ 350 h 579"/>
              <a:gd name="T62" fmla="*/ 119 w 254"/>
              <a:gd name="T63" fmla="*/ 341 h 579"/>
              <a:gd name="T64" fmla="*/ 128 w 254"/>
              <a:gd name="T65" fmla="*/ 338 h 579"/>
              <a:gd name="T66" fmla="*/ 135 w 254"/>
              <a:gd name="T67" fmla="*/ 341 h 579"/>
              <a:gd name="T68" fmla="*/ 141 w 254"/>
              <a:gd name="T69" fmla="*/ 350 h 579"/>
              <a:gd name="T70" fmla="*/ 141 w 254"/>
              <a:gd name="T71" fmla="*/ 547 h 579"/>
              <a:gd name="T72" fmla="*/ 73 w 254"/>
              <a:gd name="T73" fmla="*/ 39 h 579"/>
              <a:gd name="T74" fmla="*/ 84 w 254"/>
              <a:gd name="T75" fmla="*/ 19 h 579"/>
              <a:gd name="T76" fmla="*/ 101 w 254"/>
              <a:gd name="T77" fmla="*/ 6 h 579"/>
              <a:gd name="T78" fmla="*/ 121 w 254"/>
              <a:gd name="T79" fmla="*/ 0 h 579"/>
              <a:gd name="T80" fmla="*/ 144 w 254"/>
              <a:gd name="T81" fmla="*/ 2 h 579"/>
              <a:gd name="T82" fmla="*/ 163 w 254"/>
              <a:gd name="T83" fmla="*/ 12 h 579"/>
              <a:gd name="T84" fmla="*/ 177 w 254"/>
              <a:gd name="T85" fmla="*/ 28 h 579"/>
              <a:gd name="T86" fmla="*/ 183 w 254"/>
              <a:gd name="T87" fmla="*/ 49 h 579"/>
              <a:gd name="T88" fmla="*/ 182 w 254"/>
              <a:gd name="T89" fmla="*/ 66 h 579"/>
              <a:gd name="T90" fmla="*/ 174 w 254"/>
              <a:gd name="T91" fmla="*/ 85 h 579"/>
              <a:gd name="T92" fmla="*/ 159 w 254"/>
              <a:gd name="T93" fmla="*/ 101 h 579"/>
              <a:gd name="T94" fmla="*/ 138 w 254"/>
              <a:gd name="T95" fmla="*/ 109 h 579"/>
              <a:gd name="T96" fmla="*/ 116 w 254"/>
              <a:gd name="T97" fmla="*/ 109 h 579"/>
              <a:gd name="T98" fmla="*/ 95 w 254"/>
              <a:gd name="T99" fmla="*/ 101 h 579"/>
              <a:gd name="T100" fmla="*/ 80 w 254"/>
              <a:gd name="T101" fmla="*/ 85 h 579"/>
              <a:gd name="T102" fmla="*/ 72 w 254"/>
              <a:gd name="T103" fmla="*/ 66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4" h="579">
                <a:moveTo>
                  <a:pt x="141" y="547"/>
                </a:moveTo>
                <a:lnTo>
                  <a:pt x="141" y="550"/>
                </a:lnTo>
                <a:lnTo>
                  <a:pt x="141" y="554"/>
                </a:lnTo>
                <a:lnTo>
                  <a:pt x="142" y="559"/>
                </a:lnTo>
                <a:lnTo>
                  <a:pt x="144" y="565"/>
                </a:lnTo>
                <a:lnTo>
                  <a:pt x="148" y="569"/>
                </a:lnTo>
                <a:lnTo>
                  <a:pt x="154" y="573"/>
                </a:lnTo>
                <a:lnTo>
                  <a:pt x="159" y="577"/>
                </a:lnTo>
                <a:lnTo>
                  <a:pt x="165" y="578"/>
                </a:lnTo>
                <a:lnTo>
                  <a:pt x="168" y="579"/>
                </a:lnTo>
                <a:lnTo>
                  <a:pt x="172" y="579"/>
                </a:lnTo>
                <a:lnTo>
                  <a:pt x="174" y="579"/>
                </a:lnTo>
                <a:lnTo>
                  <a:pt x="178" y="578"/>
                </a:lnTo>
                <a:lnTo>
                  <a:pt x="183" y="577"/>
                </a:lnTo>
                <a:lnTo>
                  <a:pt x="190" y="574"/>
                </a:lnTo>
                <a:lnTo>
                  <a:pt x="194" y="570"/>
                </a:lnTo>
                <a:lnTo>
                  <a:pt x="198" y="565"/>
                </a:lnTo>
                <a:lnTo>
                  <a:pt x="201" y="560"/>
                </a:lnTo>
                <a:lnTo>
                  <a:pt x="203" y="554"/>
                </a:lnTo>
                <a:lnTo>
                  <a:pt x="203" y="551"/>
                </a:lnTo>
                <a:lnTo>
                  <a:pt x="204" y="548"/>
                </a:lnTo>
                <a:lnTo>
                  <a:pt x="204" y="547"/>
                </a:lnTo>
                <a:lnTo>
                  <a:pt x="204" y="171"/>
                </a:lnTo>
                <a:lnTo>
                  <a:pt x="204" y="171"/>
                </a:lnTo>
                <a:lnTo>
                  <a:pt x="204" y="168"/>
                </a:lnTo>
                <a:lnTo>
                  <a:pt x="205" y="167"/>
                </a:lnTo>
                <a:lnTo>
                  <a:pt x="208" y="165"/>
                </a:lnTo>
                <a:lnTo>
                  <a:pt x="210" y="165"/>
                </a:lnTo>
                <a:lnTo>
                  <a:pt x="212" y="165"/>
                </a:lnTo>
                <a:lnTo>
                  <a:pt x="214" y="167"/>
                </a:lnTo>
                <a:lnTo>
                  <a:pt x="216" y="168"/>
                </a:lnTo>
                <a:lnTo>
                  <a:pt x="217" y="171"/>
                </a:lnTo>
                <a:lnTo>
                  <a:pt x="217" y="171"/>
                </a:lnTo>
                <a:lnTo>
                  <a:pt x="217" y="171"/>
                </a:lnTo>
                <a:lnTo>
                  <a:pt x="217" y="326"/>
                </a:lnTo>
                <a:lnTo>
                  <a:pt x="217" y="328"/>
                </a:lnTo>
                <a:lnTo>
                  <a:pt x="218" y="332"/>
                </a:lnTo>
                <a:lnTo>
                  <a:pt x="220" y="336"/>
                </a:lnTo>
                <a:lnTo>
                  <a:pt x="222" y="339"/>
                </a:lnTo>
                <a:lnTo>
                  <a:pt x="225" y="340"/>
                </a:lnTo>
                <a:lnTo>
                  <a:pt x="229" y="343"/>
                </a:lnTo>
                <a:lnTo>
                  <a:pt x="231" y="344"/>
                </a:lnTo>
                <a:lnTo>
                  <a:pt x="235" y="344"/>
                </a:lnTo>
                <a:lnTo>
                  <a:pt x="239" y="344"/>
                </a:lnTo>
                <a:lnTo>
                  <a:pt x="243" y="343"/>
                </a:lnTo>
                <a:lnTo>
                  <a:pt x="245" y="340"/>
                </a:lnTo>
                <a:lnTo>
                  <a:pt x="249" y="339"/>
                </a:lnTo>
                <a:lnTo>
                  <a:pt x="251" y="336"/>
                </a:lnTo>
                <a:lnTo>
                  <a:pt x="253" y="332"/>
                </a:lnTo>
                <a:lnTo>
                  <a:pt x="254" y="328"/>
                </a:lnTo>
                <a:lnTo>
                  <a:pt x="254" y="326"/>
                </a:lnTo>
                <a:lnTo>
                  <a:pt x="254" y="326"/>
                </a:lnTo>
                <a:lnTo>
                  <a:pt x="254" y="142"/>
                </a:lnTo>
                <a:lnTo>
                  <a:pt x="254" y="138"/>
                </a:lnTo>
                <a:lnTo>
                  <a:pt x="253" y="134"/>
                </a:lnTo>
                <a:lnTo>
                  <a:pt x="251" y="132"/>
                </a:lnTo>
                <a:lnTo>
                  <a:pt x="249" y="129"/>
                </a:lnTo>
                <a:lnTo>
                  <a:pt x="245" y="127"/>
                </a:lnTo>
                <a:lnTo>
                  <a:pt x="243" y="125"/>
                </a:lnTo>
                <a:lnTo>
                  <a:pt x="239" y="124"/>
                </a:lnTo>
                <a:lnTo>
                  <a:pt x="235" y="124"/>
                </a:lnTo>
                <a:lnTo>
                  <a:pt x="235" y="124"/>
                </a:lnTo>
                <a:lnTo>
                  <a:pt x="19" y="124"/>
                </a:lnTo>
                <a:lnTo>
                  <a:pt x="15" y="124"/>
                </a:lnTo>
                <a:lnTo>
                  <a:pt x="11" y="125"/>
                </a:lnTo>
                <a:lnTo>
                  <a:pt x="9" y="127"/>
                </a:lnTo>
                <a:lnTo>
                  <a:pt x="6" y="129"/>
                </a:lnTo>
                <a:lnTo>
                  <a:pt x="3" y="132"/>
                </a:lnTo>
                <a:lnTo>
                  <a:pt x="1" y="134"/>
                </a:lnTo>
                <a:lnTo>
                  <a:pt x="0" y="138"/>
                </a:lnTo>
                <a:lnTo>
                  <a:pt x="0" y="142"/>
                </a:lnTo>
                <a:lnTo>
                  <a:pt x="0" y="326"/>
                </a:lnTo>
                <a:lnTo>
                  <a:pt x="0" y="328"/>
                </a:lnTo>
                <a:lnTo>
                  <a:pt x="1" y="332"/>
                </a:lnTo>
                <a:lnTo>
                  <a:pt x="3" y="336"/>
                </a:lnTo>
                <a:lnTo>
                  <a:pt x="6" y="339"/>
                </a:lnTo>
                <a:lnTo>
                  <a:pt x="9" y="340"/>
                </a:lnTo>
                <a:lnTo>
                  <a:pt x="11" y="343"/>
                </a:lnTo>
                <a:lnTo>
                  <a:pt x="15" y="344"/>
                </a:lnTo>
                <a:lnTo>
                  <a:pt x="19" y="344"/>
                </a:lnTo>
                <a:lnTo>
                  <a:pt x="23" y="344"/>
                </a:lnTo>
                <a:lnTo>
                  <a:pt x="27" y="343"/>
                </a:lnTo>
                <a:lnTo>
                  <a:pt x="29" y="340"/>
                </a:lnTo>
                <a:lnTo>
                  <a:pt x="32" y="339"/>
                </a:lnTo>
                <a:lnTo>
                  <a:pt x="35" y="336"/>
                </a:lnTo>
                <a:lnTo>
                  <a:pt x="36" y="332"/>
                </a:lnTo>
                <a:lnTo>
                  <a:pt x="37" y="328"/>
                </a:lnTo>
                <a:lnTo>
                  <a:pt x="38" y="326"/>
                </a:lnTo>
                <a:lnTo>
                  <a:pt x="38" y="326"/>
                </a:lnTo>
                <a:lnTo>
                  <a:pt x="38" y="326"/>
                </a:lnTo>
                <a:lnTo>
                  <a:pt x="38" y="171"/>
                </a:lnTo>
                <a:lnTo>
                  <a:pt x="38" y="168"/>
                </a:lnTo>
                <a:lnTo>
                  <a:pt x="40" y="167"/>
                </a:lnTo>
                <a:lnTo>
                  <a:pt x="42" y="165"/>
                </a:lnTo>
                <a:lnTo>
                  <a:pt x="45" y="165"/>
                </a:lnTo>
                <a:lnTo>
                  <a:pt x="46" y="165"/>
                </a:lnTo>
                <a:lnTo>
                  <a:pt x="49" y="167"/>
                </a:lnTo>
                <a:lnTo>
                  <a:pt x="50" y="168"/>
                </a:lnTo>
                <a:lnTo>
                  <a:pt x="51" y="171"/>
                </a:lnTo>
                <a:lnTo>
                  <a:pt x="51" y="171"/>
                </a:lnTo>
                <a:lnTo>
                  <a:pt x="51" y="171"/>
                </a:lnTo>
                <a:lnTo>
                  <a:pt x="51" y="547"/>
                </a:lnTo>
                <a:lnTo>
                  <a:pt x="51" y="550"/>
                </a:lnTo>
                <a:lnTo>
                  <a:pt x="51" y="554"/>
                </a:lnTo>
                <a:lnTo>
                  <a:pt x="53" y="559"/>
                </a:lnTo>
                <a:lnTo>
                  <a:pt x="57" y="565"/>
                </a:lnTo>
                <a:lnTo>
                  <a:pt x="59" y="569"/>
                </a:lnTo>
                <a:lnTo>
                  <a:pt x="64" y="573"/>
                </a:lnTo>
                <a:lnTo>
                  <a:pt x="69" y="577"/>
                </a:lnTo>
                <a:lnTo>
                  <a:pt x="76" y="578"/>
                </a:lnTo>
                <a:lnTo>
                  <a:pt x="79" y="579"/>
                </a:lnTo>
                <a:lnTo>
                  <a:pt x="82" y="579"/>
                </a:lnTo>
                <a:lnTo>
                  <a:pt x="85" y="579"/>
                </a:lnTo>
                <a:lnTo>
                  <a:pt x="89" y="578"/>
                </a:lnTo>
                <a:lnTo>
                  <a:pt x="94" y="577"/>
                </a:lnTo>
                <a:lnTo>
                  <a:pt x="101" y="574"/>
                </a:lnTo>
                <a:lnTo>
                  <a:pt x="104" y="570"/>
                </a:lnTo>
                <a:lnTo>
                  <a:pt x="108" y="565"/>
                </a:lnTo>
                <a:lnTo>
                  <a:pt x="112" y="560"/>
                </a:lnTo>
                <a:lnTo>
                  <a:pt x="113" y="554"/>
                </a:lnTo>
                <a:lnTo>
                  <a:pt x="115" y="551"/>
                </a:lnTo>
                <a:lnTo>
                  <a:pt x="115" y="548"/>
                </a:lnTo>
                <a:lnTo>
                  <a:pt x="115" y="547"/>
                </a:lnTo>
                <a:lnTo>
                  <a:pt x="115" y="350"/>
                </a:lnTo>
                <a:lnTo>
                  <a:pt x="115" y="348"/>
                </a:lnTo>
                <a:lnTo>
                  <a:pt x="116" y="345"/>
                </a:lnTo>
                <a:lnTo>
                  <a:pt x="116" y="343"/>
                </a:lnTo>
                <a:lnTo>
                  <a:pt x="119" y="341"/>
                </a:lnTo>
                <a:lnTo>
                  <a:pt x="120" y="340"/>
                </a:lnTo>
                <a:lnTo>
                  <a:pt x="123" y="339"/>
                </a:lnTo>
                <a:lnTo>
                  <a:pt x="125" y="338"/>
                </a:lnTo>
                <a:lnTo>
                  <a:pt x="128" y="338"/>
                </a:lnTo>
                <a:lnTo>
                  <a:pt x="130" y="338"/>
                </a:lnTo>
                <a:lnTo>
                  <a:pt x="132" y="339"/>
                </a:lnTo>
                <a:lnTo>
                  <a:pt x="134" y="340"/>
                </a:lnTo>
                <a:lnTo>
                  <a:pt x="135" y="341"/>
                </a:lnTo>
                <a:lnTo>
                  <a:pt x="138" y="343"/>
                </a:lnTo>
                <a:lnTo>
                  <a:pt x="139" y="345"/>
                </a:lnTo>
                <a:lnTo>
                  <a:pt x="139" y="348"/>
                </a:lnTo>
                <a:lnTo>
                  <a:pt x="141" y="350"/>
                </a:lnTo>
                <a:lnTo>
                  <a:pt x="141" y="350"/>
                </a:lnTo>
                <a:lnTo>
                  <a:pt x="141" y="350"/>
                </a:lnTo>
                <a:lnTo>
                  <a:pt x="141" y="547"/>
                </a:lnTo>
                <a:lnTo>
                  <a:pt x="141" y="547"/>
                </a:lnTo>
                <a:close/>
                <a:moveTo>
                  <a:pt x="71" y="54"/>
                </a:moveTo>
                <a:lnTo>
                  <a:pt x="71" y="49"/>
                </a:lnTo>
                <a:lnTo>
                  <a:pt x="72" y="44"/>
                </a:lnTo>
                <a:lnTo>
                  <a:pt x="73" y="39"/>
                </a:lnTo>
                <a:lnTo>
                  <a:pt x="75" y="34"/>
                </a:lnTo>
                <a:lnTo>
                  <a:pt x="77" y="28"/>
                </a:lnTo>
                <a:lnTo>
                  <a:pt x="80" y="23"/>
                </a:lnTo>
                <a:lnTo>
                  <a:pt x="84" y="19"/>
                </a:lnTo>
                <a:lnTo>
                  <a:pt x="88" y="15"/>
                </a:lnTo>
                <a:lnTo>
                  <a:pt x="91" y="12"/>
                </a:lnTo>
                <a:lnTo>
                  <a:pt x="95" y="9"/>
                </a:lnTo>
                <a:lnTo>
                  <a:pt x="101" y="6"/>
                </a:lnTo>
                <a:lnTo>
                  <a:pt x="106" y="4"/>
                </a:lnTo>
                <a:lnTo>
                  <a:pt x="111" y="2"/>
                </a:lnTo>
                <a:lnTo>
                  <a:pt x="116" y="1"/>
                </a:lnTo>
                <a:lnTo>
                  <a:pt x="121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4" y="2"/>
                </a:lnTo>
                <a:lnTo>
                  <a:pt x="150" y="4"/>
                </a:lnTo>
                <a:lnTo>
                  <a:pt x="154" y="6"/>
                </a:lnTo>
                <a:lnTo>
                  <a:pt x="159" y="9"/>
                </a:lnTo>
                <a:lnTo>
                  <a:pt x="163" y="12"/>
                </a:lnTo>
                <a:lnTo>
                  <a:pt x="166" y="15"/>
                </a:lnTo>
                <a:lnTo>
                  <a:pt x="170" y="19"/>
                </a:lnTo>
                <a:lnTo>
                  <a:pt x="174" y="23"/>
                </a:lnTo>
                <a:lnTo>
                  <a:pt x="177" y="28"/>
                </a:lnTo>
                <a:lnTo>
                  <a:pt x="179" y="34"/>
                </a:lnTo>
                <a:lnTo>
                  <a:pt x="181" y="39"/>
                </a:lnTo>
                <a:lnTo>
                  <a:pt x="182" y="44"/>
                </a:lnTo>
                <a:lnTo>
                  <a:pt x="183" y="49"/>
                </a:lnTo>
                <a:lnTo>
                  <a:pt x="183" y="54"/>
                </a:lnTo>
                <a:lnTo>
                  <a:pt x="183" y="54"/>
                </a:lnTo>
                <a:lnTo>
                  <a:pt x="183" y="61"/>
                </a:lnTo>
                <a:lnTo>
                  <a:pt x="182" y="66"/>
                </a:lnTo>
                <a:lnTo>
                  <a:pt x="181" y="71"/>
                </a:lnTo>
                <a:lnTo>
                  <a:pt x="179" y="76"/>
                </a:lnTo>
                <a:lnTo>
                  <a:pt x="177" y="81"/>
                </a:lnTo>
                <a:lnTo>
                  <a:pt x="174" y="85"/>
                </a:lnTo>
                <a:lnTo>
                  <a:pt x="170" y="89"/>
                </a:lnTo>
                <a:lnTo>
                  <a:pt x="166" y="93"/>
                </a:lnTo>
                <a:lnTo>
                  <a:pt x="163" y="97"/>
                </a:lnTo>
                <a:lnTo>
                  <a:pt x="159" y="101"/>
                </a:lnTo>
                <a:lnTo>
                  <a:pt x="154" y="103"/>
                </a:lnTo>
                <a:lnTo>
                  <a:pt x="150" y="106"/>
                </a:lnTo>
                <a:lnTo>
                  <a:pt x="144" y="107"/>
                </a:lnTo>
                <a:lnTo>
                  <a:pt x="138" y="109"/>
                </a:lnTo>
                <a:lnTo>
                  <a:pt x="133" y="110"/>
                </a:lnTo>
                <a:lnTo>
                  <a:pt x="128" y="110"/>
                </a:lnTo>
                <a:lnTo>
                  <a:pt x="121" y="110"/>
                </a:lnTo>
                <a:lnTo>
                  <a:pt x="116" y="109"/>
                </a:lnTo>
                <a:lnTo>
                  <a:pt x="111" y="107"/>
                </a:lnTo>
                <a:lnTo>
                  <a:pt x="106" y="106"/>
                </a:lnTo>
                <a:lnTo>
                  <a:pt x="101" y="103"/>
                </a:lnTo>
                <a:lnTo>
                  <a:pt x="95" y="101"/>
                </a:lnTo>
                <a:lnTo>
                  <a:pt x="91" y="97"/>
                </a:lnTo>
                <a:lnTo>
                  <a:pt x="88" y="93"/>
                </a:lnTo>
                <a:lnTo>
                  <a:pt x="84" y="89"/>
                </a:lnTo>
                <a:lnTo>
                  <a:pt x="80" y="85"/>
                </a:lnTo>
                <a:lnTo>
                  <a:pt x="77" y="81"/>
                </a:lnTo>
                <a:lnTo>
                  <a:pt x="75" y="76"/>
                </a:lnTo>
                <a:lnTo>
                  <a:pt x="73" y="71"/>
                </a:lnTo>
                <a:lnTo>
                  <a:pt x="72" y="66"/>
                </a:lnTo>
                <a:lnTo>
                  <a:pt x="71" y="61"/>
                </a:lnTo>
                <a:lnTo>
                  <a:pt x="71" y="54"/>
                </a:lnTo>
                <a:lnTo>
                  <a:pt x="71" y="5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10"/>
          <p:cNvSpPr>
            <a:spLocks noEditPoints="1"/>
          </p:cNvSpPr>
          <p:nvPr/>
        </p:nvSpPr>
        <p:spPr bwMode="auto">
          <a:xfrm>
            <a:off x="7124913" y="5343142"/>
            <a:ext cx="203200" cy="460375"/>
          </a:xfrm>
          <a:custGeom>
            <a:avLst/>
            <a:gdLst>
              <a:gd name="T0" fmla="*/ 142 w 254"/>
              <a:gd name="T1" fmla="*/ 559 h 579"/>
              <a:gd name="T2" fmla="*/ 159 w 254"/>
              <a:gd name="T3" fmla="*/ 577 h 579"/>
              <a:gd name="T4" fmla="*/ 174 w 254"/>
              <a:gd name="T5" fmla="*/ 579 h 579"/>
              <a:gd name="T6" fmla="*/ 194 w 254"/>
              <a:gd name="T7" fmla="*/ 570 h 579"/>
              <a:gd name="T8" fmla="*/ 203 w 254"/>
              <a:gd name="T9" fmla="*/ 551 h 579"/>
              <a:gd name="T10" fmla="*/ 204 w 254"/>
              <a:gd name="T11" fmla="*/ 171 h 579"/>
              <a:gd name="T12" fmla="*/ 210 w 254"/>
              <a:gd name="T13" fmla="*/ 165 h 579"/>
              <a:gd name="T14" fmla="*/ 217 w 254"/>
              <a:gd name="T15" fmla="*/ 171 h 579"/>
              <a:gd name="T16" fmla="*/ 217 w 254"/>
              <a:gd name="T17" fmla="*/ 328 h 579"/>
              <a:gd name="T18" fmla="*/ 225 w 254"/>
              <a:gd name="T19" fmla="*/ 340 h 579"/>
              <a:gd name="T20" fmla="*/ 239 w 254"/>
              <a:gd name="T21" fmla="*/ 344 h 579"/>
              <a:gd name="T22" fmla="*/ 251 w 254"/>
              <a:gd name="T23" fmla="*/ 336 h 579"/>
              <a:gd name="T24" fmla="*/ 254 w 254"/>
              <a:gd name="T25" fmla="*/ 326 h 579"/>
              <a:gd name="T26" fmla="*/ 251 w 254"/>
              <a:gd name="T27" fmla="*/ 132 h 579"/>
              <a:gd name="T28" fmla="*/ 239 w 254"/>
              <a:gd name="T29" fmla="*/ 124 h 579"/>
              <a:gd name="T30" fmla="*/ 15 w 254"/>
              <a:gd name="T31" fmla="*/ 124 h 579"/>
              <a:gd name="T32" fmla="*/ 3 w 254"/>
              <a:gd name="T33" fmla="*/ 132 h 579"/>
              <a:gd name="T34" fmla="*/ 0 w 254"/>
              <a:gd name="T35" fmla="*/ 326 h 579"/>
              <a:gd name="T36" fmla="*/ 6 w 254"/>
              <a:gd name="T37" fmla="*/ 339 h 579"/>
              <a:gd name="T38" fmla="*/ 19 w 254"/>
              <a:gd name="T39" fmla="*/ 344 h 579"/>
              <a:gd name="T40" fmla="*/ 32 w 254"/>
              <a:gd name="T41" fmla="*/ 339 h 579"/>
              <a:gd name="T42" fmla="*/ 38 w 254"/>
              <a:gd name="T43" fmla="*/ 326 h 579"/>
              <a:gd name="T44" fmla="*/ 38 w 254"/>
              <a:gd name="T45" fmla="*/ 168 h 579"/>
              <a:gd name="T46" fmla="*/ 46 w 254"/>
              <a:gd name="T47" fmla="*/ 165 h 579"/>
              <a:gd name="T48" fmla="*/ 51 w 254"/>
              <a:gd name="T49" fmla="*/ 171 h 579"/>
              <a:gd name="T50" fmla="*/ 51 w 254"/>
              <a:gd name="T51" fmla="*/ 554 h 579"/>
              <a:gd name="T52" fmla="*/ 64 w 254"/>
              <a:gd name="T53" fmla="*/ 573 h 579"/>
              <a:gd name="T54" fmla="*/ 82 w 254"/>
              <a:gd name="T55" fmla="*/ 579 h 579"/>
              <a:gd name="T56" fmla="*/ 101 w 254"/>
              <a:gd name="T57" fmla="*/ 574 h 579"/>
              <a:gd name="T58" fmla="*/ 113 w 254"/>
              <a:gd name="T59" fmla="*/ 554 h 579"/>
              <a:gd name="T60" fmla="*/ 115 w 254"/>
              <a:gd name="T61" fmla="*/ 350 h 579"/>
              <a:gd name="T62" fmla="*/ 119 w 254"/>
              <a:gd name="T63" fmla="*/ 341 h 579"/>
              <a:gd name="T64" fmla="*/ 128 w 254"/>
              <a:gd name="T65" fmla="*/ 338 h 579"/>
              <a:gd name="T66" fmla="*/ 135 w 254"/>
              <a:gd name="T67" fmla="*/ 341 h 579"/>
              <a:gd name="T68" fmla="*/ 141 w 254"/>
              <a:gd name="T69" fmla="*/ 350 h 579"/>
              <a:gd name="T70" fmla="*/ 141 w 254"/>
              <a:gd name="T71" fmla="*/ 547 h 579"/>
              <a:gd name="T72" fmla="*/ 73 w 254"/>
              <a:gd name="T73" fmla="*/ 39 h 579"/>
              <a:gd name="T74" fmla="*/ 84 w 254"/>
              <a:gd name="T75" fmla="*/ 19 h 579"/>
              <a:gd name="T76" fmla="*/ 101 w 254"/>
              <a:gd name="T77" fmla="*/ 6 h 579"/>
              <a:gd name="T78" fmla="*/ 121 w 254"/>
              <a:gd name="T79" fmla="*/ 0 h 579"/>
              <a:gd name="T80" fmla="*/ 144 w 254"/>
              <a:gd name="T81" fmla="*/ 2 h 579"/>
              <a:gd name="T82" fmla="*/ 163 w 254"/>
              <a:gd name="T83" fmla="*/ 12 h 579"/>
              <a:gd name="T84" fmla="*/ 177 w 254"/>
              <a:gd name="T85" fmla="*/ 28 h 579"/>
              <a:gd name="T86" fmla="*/ 183 w 254"/>
              <a:gd name="T87" fmla="*/ 49 h 579"/>
              <a:gd name="T88" fmla="*/ 182 w 254"/>
              <a:gd name="T89" fmla="*/ 66 h 579"/>
              <a:gd name="T90" fmla="*/ 174 w 254"/>
              <a:gd name="T91" fmla="*/ 85 h 579"/>
              <a:gd name="T92" fmla="*/ 159 w 254"/>
              <a:gd name="T93" fmla="*/ 101 h 579"/>
              <a:gd name="T94" fmla="*/ 138 w 254"/>
              <a:gd name="T95" fmla="*/ 109 h 579"/>
              <a:gd name="T96" fmla="*/ 116 w 254"/>
              <a:gd name="T97" fmla="*/ 109 h 579"/>
              <a:gd name="T98" fmla="*/ 95 w 254"/>
              <a:gd name="T99" fmla="*/ 101 h 579"/>
              <a:gd name="T100" fmla="*/ 80 w 254"/>
              <a:gd name="T101" fmla="*/ 85 h 579"/>
              <a:gd name="T102" fmla="*/ 72 w 254"/>
              <a:gd name="T103" fmla="*/ 66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4" h="579">
                <a:moveTo>
                  <a:pt x="141" y="547"/>
                </a:moveTo>
                <a:lnTo>
                  <a:pt x="141" y="550"/>
                </a:lnTo>
                <a:lnTo>
                  <a:pt x="141" y="554"/>
                </a:lnTo>
                <a:lnTo>
                  <a:pt x="142" y="559"/>
                </a:lnTo>
                <a:lnTo>
                  <a:pt x="144" y="565"/>
                </a:lnTo>
                <a:lnTo>
                  <a:pt x="148" y="569"/>
                </a:lnTo>
                <a:lnTo>
                  <a:pt x="154" y="573"/>
                </a:lnTo>
                <a:lnTo>
                  <a:pt x="159" y="577"/>
                </a:lnTo>
                <a:lnTo>
                  <a:pt x="165" y="578"/>
                </a:lnTo>
                <a:lnTo>
                  <a:pt x="168" y="579"/>
                </a:lnTo>
                <a:lnTo>
                  <a:pt x="172" y="579"/>
                </a:lnTo>
                <a:lnTo>
                  <a:pt x="174" y="579"/>
                </a:lnTo>
                <a:lnTo>
                  <a:pt x="178" y="578"/>
                </a:lnTo>
                <a:lnTo>
                  <a:pt x="183" y="577"/>
                </a:lnTo>
                <a:lnTo>
                  <a:pt x="190" y="574"/>
                </a:lnTo>
                <a:lnTo>
                  <a:pt x="194" y="570"/>
                </a:lnTo>
                <a:lnTo>
                  <a:pt x="198" y="565"/>
                </a:lnTo>
                <a:lnTo>
                  <a:pt x="201" y="560"/>
                </a:lnTo>
                <a:lnTo>
                  <a:pt x="203" y="554"/>
                </a:lnTo>
                <a:lnTo>
                  <a:pt x="203" y="551"/>
                </a:lnTo>
                <a:lnTo>
                  <a:pt x="204" y="548"/>
                </a:lnTo>
                <a:lnTo>
                  <a:pt x="204" y="547"/>
                </a:lnTo>
                <a:lnTo>
                  <a:pt x="204" y="171"/>
                </a:lnTo>
                <a:lnTo>
                  <a:pt x="204" y="171"/>
                </a:lnTo>
                <a:lnTo>
                  <a:pt x="204" y="168"/>
                </a:lnTo>
                <a:lnTo>
                  <a:pt x="205" y="167"/>
                </a:lnTo>
                <a:lnTo>
                  <a:pt x="208" y="165"/>
                </a:lnTo>
                <a:lnTo>
                  <a:pt x="210" y="165"/>
                </a:lnTo>
                <a:lnTo>
                  <a:pt x="212" y="165"/>
                </a:lnTo>
                <a:lnTo>
                  <a:pt x="214" y="167"/>
                </a:lnTo>
                <a:lnTo>
                  <a:pt x="216" y="168"/>
                </a:lnTo>
                <a:lnTo>
                  <a:pt x="217" y="171"/>
                </a:lnTo>
                <a:lnTo>
                  <a:pt x="217" y="171"/>
                </a:lnTo>
                <a:lnTo>
                  <a:pt x="217" y="171"/>
                </a:lnTo>
                <a:lnTo>
                  <a:pt x="217" y="326"/>
                </a:lnTo>
                <a:lnTo>
                  <a:pt x="217" y="328"/>
                </a:lnTo>
                <a:lnTo>
                  <a:pt x="218" y="332"/>
                </a:lnTo>
                <a:lnTo>
                  <a:pt x="220" y="336"/>
                </a:lnTo>
                <a:lnTo>
                  <a:pt x="222" y="339"/>
                </a:lnTo>
                <a:lnTo>
                  <a:pt x="225" y="340"/>
                </a:lnTo>
                <a:lnTo>
                  <a:pt x="229" y="343"/>
                </a:lnTo>
                <a:lnTo>
                  <a:pt x="231" y="344"/>
                </a:lnTo>
                <a:lnTo>
                  <a:pt x="235" y="344"/>
                </a:lnTo>
                <a:lnTo>
                  <a:pt x="239" y="344"/>
                </a:lnTo>
                <a:lnTo>
                  <a:pt x="243" y="343"/>
                </a:lnTo>
                <a:lnTo>
                  <a:pt x="245" y="340"/>
                </a:lnTo>
                <a:lnTo>
                  <a:pt x="249" y="339"/>
                </a:lnTo>
                <a:lnTo>
                  <a:pt x="251" y="336"/>
                </a:lnTo>
                <a:lnTo>
                  <a:pt x="253" y="332"/>
                </a:lnTo>
                <a:lnTo>
                  <a:pt x="254" y="328"/>
                </a:lnTo>
                <a:lnTo>
                  <a:pt x="254" y="326"/>
                </a:lnTo>
                <a:lnTo>
                  <a:pt x="254" y="326"/>
                </a:lnTo>
                <a:lnTo>
                  <a:pt x="254" y="142"/>
                </a:lnTo>
                <a:lnTo>
                  <a:pt x="254" y="138"/>
                </a:lnTo>
                <a:lnTo>
                  <a:pt x="253" y="134"/>
                </a:lnTo>
                <a:lnTo>
                  <a:pt x="251" y="132"/>
                </a:lnTo>
                <a:lnTo>
                  <a:pt x="249" y="129"/>
                </a:lnTo>
                <a:lnTo>
                  <a:pt x="245" y="127"/>
                </a:lnTo>
                <a:lnTo>
                  <a:pt x="243" y="125"/>
                </a:lnTo>
                <a:lnTo>
                  <a:pt x="239" y="124"/>
                </a:lnTo>
                <a:lnTo>
                  <a:pt x="235" y="124"/>
                </a:lnTo>
                <a:lnTo>
                  <a:pt x="235" y="124"/>
                </a:lnTo>
                <a:lnTo>
                  <a:pt x="19" y="124"/>
                </a:lnTo>
                <a:lnTo>
                  <a:pt x="15" y="124"/>
                </a:lnTo>
                <a:lnTo>
                  <a:pt x="11" y="125"/>
                </a:lnTo>
                <a:lnTo>
                  <a:pt x="9" y="127"/>
                </a:lnTo>
                <a:lnTo>
                  <a:pt x="6" y="129"/>
                </a:lnTo>
                <a:lnTo>
                  <a:pt x="3" y="132"/>
                </a:lnTo>
                <a:lnTo>
                  <a:pt x="1" y="134"/>
                </a:lnTo>
                <a:lnTo>
                  <a:pt x="0" y="138"/>
                </a:lnTo>
                <a:lnTo>
                  <a:pt x="0" y="142"/>
                </a:lnTo>
                <a:lnTo>
                  <a:pt x="0" y="326"/>
                </a:lnTo>
                <a:lnTo>
                  <a:pt x="0" y="328"/>
                </a:lnTo>
                <a:lnTo>
                  <a:pt x="1" y="332"/>
                </a:lnTo>
                <a:lnTo>
                  <a:pt x="3" y="336"/>
                </a:lnTo>
                <a:lnTo>
                  <a:pt x="6" y="339"/>
                </a:lnTo>
                <a:lnTo>
                  <a:pt x="9" y="340"/>
                </a:lnTo>
                <a:lnTo>
                  <a:pt x="11" y="343"/>
                </a:lnTo>
                <a:lnTo>
                  <a:pt x="15" y="344"/>
                </a:lnTo>
                <a:lnTo>
                  <a:pt x="19" y="344"/>
                </a:lnTo>
                <a:lnTo>
                  <a:pt x="23" y="344"/>
                </a:lnTo>
                <a:lnTo>
                  <a:pt x="27" y="343"/>
                </a:lnTo>
                <a:lnTo>
                  <a:pt x="29" y="340"/>
                </a:lnTo>
                <a:lnTo>
                  <a:pt x="32" y="339"/>
                </a:lnTo>
                <a:lnTo>
                  <a:pt x="35" y="336"/>
                </a:lnTo>
                <a:lnTo>
                  <a:pt x="36" y="332"/>
                </a:lnTo>
                <a:lnTo>
                  <a:pt x="37" y="328"/>
                </a:lnTo>
                <a:lnTo>
                  <a:pt x="38" y="326"/>
                </a:lnTo>
                <a:lnTo>
                  <a:pt x="38" y="326"/>
                </a:lnTo>
                <a:lnTo>
                  <a:pt x="38" y="326"/>
                </a:lnTo>
                <a:lnTo>
                  <a:pt x="38" y="171"/>
                </a:lnTo>
                <a:lnTo>
                  <a:pt x="38" y="168"/>
                </a:lnTo>
                <a:lnTo>
                  <a:pt x="40" y="167"/>
                </a:lnTo>
                <a:lnTo>
                  <a:pt x="42" y="165"/>
                </a:lnTo>
                <a:lnTo>
                  <a:pt x="45" y="165"/>
                </a:lnTo>
                <a:lnTo>
                  <a:pt x="46" y="165"/>
                </a:lnTo>
                <a:lnTo>
                  <a:pt x="49" y="167"/>
                </a:lnTo>
                <a:lnTo>
                  <a:pt x="50" y="168"/>
                </a:lnTo>
                <a:lnTo>
                  <a:pt x="51" y="171"/>
                </a:lnTo>
                <a:lnTo>
                  <a:pt x="51" y="171"/>
                </a:lnTo>
                <a:lnTo>
                  <a:pt x="51" y="171"/>
                </a:lnTo>
                <a:lnTo>
                  <a:pt x="51" y="547"/>
                </a:lnTo>
                <a:lnTo>
                  <a:pt x="51" y="550"/>
                </a:lnTo>
                <a:lnTo>
                  <a:pt x="51" y="554"/>
                </a:lnTo>
                <a:lnTo>
                  <a:pt x="53" y="559"/>
                </a:lnTo>
                <a:lnTo>
                  <a:pt x="57" y="565"/>
                </a:lnTo>
                <a:lnTo>
                  <a:pt x="59" y="569"/>
                </a:lnTo>
                <a:lnTo>
                  <a:pt x="64" y="573"/>
                </a:lnTo>
                <a:lnTo>
                  <a:pt x="69" y="577"/>
                </a:lnTo>
                <a:lnTo>
                  <a:pt x="76" y="578"/>
                </a:lnTo>
                <a:lnTo>
                  <a:pt x="79" y="579"/>
                </a:lnTo>
                <a:lnTo>
                  <a:pt x="82" y="579"/>
                </a:lnTo>
                <a:lnTo>
                  <a:pt x="85" y="579"/>
                </a:lnTo>
                <a:lnTo>
                  <a:pt x="89" y="578"/>
                </a:lnTo>
                <a:lnTo>
                  <a:pt x="94" y="577"/>
                </a:lnTo>
                <a:lnTo>
                  <a:pt x="101" y="574"/>
                </a:lnTo>
                <a:lnTo>
                  <a:pt x="104" y="570"/>
                </a:lnTo>
                <a:lnTo>
                  <a:pt x="108" y="565"/>
                </a:lnTo>
                <a:lnTo>
                  <a:pt x="112" y="560"/>
                </a:lnTo>
                <a:lnTo>
                  <a:pt x="113" y="554"/>
                </a:lnTo>
                <a:lnTo>
                  <a:pt x="115" y="551"/>
                </a:lnTo>
                <a:lnTo>
                  <a:pt x="115" y="548"/>
                </a:lnTo>
                <a:lnTo>
                  <a:pt x="115" y="547"/>
                </a:lnTo>
                <a:lnTo>
                  <a:pt x="115" y="350"/>
                </a:lnTo>
                <a:lnTo>
                  <a:pt x="115" y="348"/>
                </a:lnTo>
                <a:lnTo>
                  <a:pt x="116" y="345"/>
                </a:lnTo>
                <a:lnTo>
                  <a:pt x="116" y="343"/>
                </a:lnTo>
                <a:lnTo>
                  <a:pt x="119" y="341"/>
                </a:lnTo>
                <a:lnTo>
                  <a:pt x="120" y="340"/>
                </a:lnTo>
                <a:lnTo>
                  <a:pt x="123" y="339"/>
                </a:lnTo>
                <a:lnTo>
                  <a:pt x="125" y="338"/>
                </a:lnTo>
                <a:lnTo>
                  <a:pt x="128" y="338"/>
                </a:lnTo>
                <a:lnTo>
                  <a:pt x="130" y="338"/>
                </a:lnTo>
                <a:lnTo>
                  <a:pt x="132" y="339"/>
                </a:lnTo>
                <a:lnTo>
                  <a:pt x="134" y="340"/>
                </a:lnTo>
                <a:lnTo>
                  <a:pt x="135" y="341"/>
                </a:lnTo>
                <a:lnTo>
                  <a:pt x="138" y="343"/>
                </a:lnTo>
                <a:lnTo>
                  <a:pt x="139" y="345"/>
                </a:lnTo>
                <a:lnTo>
                  <a:pt x="139" y="348"/>
                </a:lnTo>
                <a:lnTo>
                  <a:pt x="141" y="350"/>
                </a:lnTo>
                <a:lnTo>
                  <a:pt x="141" y="350"/>
                </a:lnTo>
                <a:lnTo>
                  <a:pt x="141" y="350"/>
                </a:lnTo>
                <a:lnTo>
                  <a:pt x="141" y="547"/>
                </a:lnTo>
                <a:lnTo>
                  <a:pt x="141" y="547"/>
                </a:lnTo>
                <a:close/>
                <a:moveTo>
                  <a:pt x="71" y="54"/>
                </a:moveTo>
                <a:lnTo>
                  <a:pt x="71" y="49"/>
                </a:lnTo>
                <a:lnTo>
                  <a:pt x="72" y="44"/>
                </a:lnTo>
                <a:lnTo>
                  <a:pt x="73" y="39"/>
                </a:lnTo>
                <a:lnTo>
                  <a:pt x="75" y="34"/>
                </a:lnTo>
                <a:lnTo>
                  <a:pt x="77" y="28"/>
                </a:lnTo>
                <a:lnTo>
                  <a:pt x="80" y="23"/>
                </a:lnTo>
                <a:lnTo>
                  <a:pt x="84" y="19"/>
                </a:lnTo>
                <a:lnTo>
                  <a:pt x="88" y="15"/>
                </a:lnTo>
                <a:lnTo>
                  <a:pt x="91" y="12"/>
                </a:lnTo>
                <a:lnTo>
                  <a:pt x="95" y="9"/>
                </a:lnTo>
                <a:lnTo>
                  <a:pt x="101" y="6"/>
                </a:lnTo>
                <a:lnTo>
                  <a:pt x="106" y="4"/>
                </a:lnTo>
                <a:lnTo>
                  <a:pt x="111" y="2"/>
                </a:lnTo>
                <a:lnTo>
                  <a:pt x="116" y="1"/>
                </a:lnTo>
                <a:lnTo>
                  <a:pt x="121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4" y="2"/>
                </a:lnTo>
                <a:lnTo>
                  <a:pt x="150" y="4"/>
                </a:lnTo>
                <a:lnTo>
                  <a:pt x="154" y="6"/>
                </a:lnTo>
                <a:lnTo>
                  <a:pt x="159" y="9"/>
                </a:lnTo>
                <a:lnTo>
                  <a:pt x="163" y="12"/>
                </a:lnTo>
                <a:lnTo>
                  <a:pt x="166" y="15"/>
                </a:lnTo>
                <a:lnTo>
                  <a:pt x="170" y="19"/>
                </a:lnTo>
                <a:lnTo>
                  <a:pt x="174" y="23"/>
                </a:lnTo>
                <a:lnTo>
                  <a:pt x="177" y="28"/>
                </a:lnTo>
                <a:lnTo>
                  <a:pt x="179" y="34"/>
                </a:lnTo>
                <a:lnTo>
                  <a:pt x="181" y="39"/>
                </a:lnTo>
                <a:lnTo>
                  <a:pt x="182" y="44"/>
                </a:lnTo>
                <a:lnTo>
                  <a:pt x="183" y="49"/>
                </a:lnTo>
                <a:lnTo>
                  <a:pt x="183" y="54"/>
                </a:lnTo>
                <a:lnTo>
                  <a:pt x="183" y="54"/>
                </a:lnTo>
                <a:lnTo>
                  <a:pt x="183" y="61"/>
                </a:lnTo>
                <a:lnTo>
                  <a:pt x="182" y="66"/>
                </a:lnTo>
                <a:lnTo>
                  <a:pt x="181" y="71"/>
                </a:lnTo>
                <a:lnTo>
                  <a:pt x="179" y="76"/>
                </a:lnTo>
                <a:lnTo>
                  <a:pt x="177" y="81"/>
                </a:lnTo>
                <a:lnTo>
                  <a:pt x="174" y="85"/>
                </a:lnTo>
                <a:lnTo>
                  <a:pt x="170" y="89"/>
                </a:lnTo>
                <a:lnTo>
                  <a:pt x="166" y="93"/>
                </a:lnTo>
                <a:lnTo>
                  <a:pt x="163" y="97"/>
                </a:lnTo>
                <a:lnTo>
                  <a:pt x="159" y="101"/>
                </a:lnTo>
                <a:lnTo>
                  <a:pt x="154" y="103"/>
                </a:lnTo>
                <a:lnTo>
                  <a:pt x="150" y="106"/>
                </a:lnTo>
                <a:lnTo>
                  <a:pt x="144" y="107"/>
                </a:lnTo>
                <a:lnTo>
                  <a:pt x="138" y="109"/>
                </a:lnTo>
                <a:lnTo>
                  <a:pt x="133" y="110"/>
                </a:lnTo>
                <a:lnTo>
                  <a:pt x="128" y="110"/>
                </a:lnTo>
                <a:lnTo>
                  <a:pt x="121" y="110"/>
                </a:lnTo>
                <a:lnTo>
                  <a:pt x="116" y="109"/>
                </a:lnTo>
                <a:lnTo>
                  <a:pt x="111" y="107"/>
                </a:lnTo>
                <a:lnTo>
                  <a:pt x="106" y="106"/>
                </a:lnTo>
                <a:lnTo>
                  <a:pt x="101" y="103"/>
                </a:lnTo>
                <a:lnTo>
                  <a:pt x="95" y="101"/>
                </a:lnTo>
                <a:lnTo>
                  <a:pt x="91" y="97"/>
                </a:lnTo>
                <a:lnTo>
                  <a:pt x="88" y="93"/>
                </a:lnTo>
                <a:lnTo>
                  <a:pt x="84" y="89"/>
                </a:lnTo>
                <a:lnTo>
                  <a:pt x="80" y="85"/>
                </a:lnTo>
                <a:lnTo>
                  <a:pt x="77" y="81"/>
                </a:lnTo>
                <a:lnTo>
                  <a:pt x="75" y="76"/>
                </a:lnTo>
                <a:lnTo>
                  <a:pt x="73" y="71"/>
                </a:lnTo>
                <a:lnTo>
                  <a:pt x="72" y="66"/>
                </a:lnTo>
                <a:lnTo>
                  <a:pt x="71" y="61"/>
                </a:lnTo>
                <a:lnTo>
                  <a:pt x="71" y="54"/>
                </a:lnTo>
                <a:lnTo>
                  <a:pt x="71" y="5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906057" y="3464996"/>
            <a:ext cx="1390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Atmospheric Source Term</a:t>
            </a:r>
          </a:p>
        </p:txBody>
      </p:sp>
      <p:sp>
        <p:nvSpPr>
          <p:cNvPr id="26" name="Freeform 32"/>
          <p:cNvSpPr>
            <a:spLocks/>
          </p:cNvSpPr>
          <p:nvPr/>
        </p:nvSpPr>
        <p:spPr bwMode="auto">
          <a:xfrm>
            <a:off x="7201942" y="3863324"/>
            <a:ext cx="68263" cy="174625"/>
          </a:xfrm>
          <a:custGeom>
            <a:avLst/>
            <a:gdLst>
              <a:gd name="T0" fmla="*/ 35 w 87"/>
              <a:gd name="T1" fmla="*/ 0 h 220"/>
              <a:gd name="T2" fmla="*/ 36 w 87"/>
              <a:gd name="T3" fmla="*/ 17 h 220"/>
              <a:gd name="T4" fmla="*/ 36 w 87"/>
              <a:gd name="T5" fmla="*/ 32 h 220"/>
              <a:gd name="T6" fmla="*/ 36 w 87"/>
              <a:gd name="T7" fmla="*/ 48 h 220"/>
              <a:gd name="T8" fmla="*/ 35 w 87"/>
              <a:gd name="T9" fmla="*/ 63 h 220"/>
              <a:gd name="T10" fmla="*/ 34 w 87"/>
              <a:gd name="T11" fmla="*/ 80 h 220"/>
              <a:gd name="T12" fmla="*/ 31 w 87"/>
              <a:gd name="T13" fmla="*/ 96 h 220"/>
              <a:gd name="T14" fmla="*/ 29 w 87"/>
              <a:gd name="T15" fmla="*/ 111 h 220"/>
              <a:gd name="T16" fmla="*/ 25 w 87"/>
              <a:gd name="T17" fmla="*/ 127 h 220"/>
              <a:gd name="T18" fmla="*/ 24 w 87"/>
              <a:gd name="T19" fmla="*/ 132 h 220"/>
              <a:gd name="T20" fmla="*/ 22 w 87"/>
              <a:gd name="T21" fmla="*/ 136 h 220"/>
              <a:gd name="T22" fmla="*/ 20 w 87"/>
              <a:gd name="T23" fmla="*/ 141 h 220"/>
              <a:gd name="T24" fmla="*/ 17 w 87"/>
              <a:gd name="T25" fmla="*/ 145 h 220"/>
              <a:gd name="T26" fmla="*/ 14 w 87"/>
              <a:gd name="T27" fmla="*/ 149 h 220"/>
              <a:gd name="T28" fmla="*/ 12 w 87"/>
              <a:gd name="T29" fmla="*/ 153 h 220"/>
              <a:gd name="T30" fmla="*/ 4 w 87"/>
              <a:gd name="T31" fmla="*/ 160 h 220"/>
              <a:gd name="T32" fmla="*/ 3 w 87"/>
              <a:gd name="T33" fmla="*/ 164 h 220"/>
              <a:gd name="T34" fmla="*/ 2 w 87"/>
              <a:gd name="T35" fmla="*/ 168 h 220"/>
              <a:gd name="T36" fmla="*/ 0 w 87"/>
              <a:gd name="T37" fmla="*/ 172 h 220"/>
              <a:gd name="T38" fmla="*/ 0 w 87"/>
              <a:gd name="T39" fmla="*/ 176 h 220"/>
              <a:gd name="T40" fmla="*/ 0 w 87"/>
              <a:gd name="T41" fmla="*/ 180 h 220"/>
              <a:gd name="T42" fmla="*/ 0 w 87"/>
              <a:gd name="T43" fmla="*/ 184 h 220"/>
              <a:gd name="T44" fmla="*/ 2 w 87"/>
              <a:gd name="T45" fmla="*/ 187 h 220"/>
              <a:gd name="T46" fmla="*/ 3 w 87"/>
              <a:gd name="T47" fmla="*/ 191 h 220"/>
              <a:gd name="T48" fmla="*/ 4 w 87"/>
              <a:gd name="T49" fmla="*/ 195 h 220"/>
              <a:gd name="T50" fmla="*/ 7 w 87"/>
              <a:gd name="T51" fmla="*/ 199 h 220"/>
              <a:gd name="T52" fmla="*/ 8 w 87"/>
              <a:gd name="T53" fmla="*/ 203 h 220"/>
              <a:gd name="T54" fmla="*/ 11 w 87"/>
              <a:gd name="T55" fmla="*/ 206 h 220"/>
              <a:gd name="T56" fmla="*/ 17 w 87"/>
              <a:gd name="T57" fmla="*/ 212 h 220"/>
              <a:gd name="T58" fmla="*/ 21 w 87"/>
              <a:gd name="T59" fmla="*/ 213 h 220"/>
              <a:gd name="T60" fmla="*/ 25 w 87"/>
              <a:gd name="T61" fmla="*/ 216 h 220"/>
              <a:gd name="T62" fmla="*/ 30 w 87"/>
              <a:gd name="T63" fmla="*/ 219 h 220"/>
              <a:gd name="T64" fmla="*/ 35 w 87"/>
              <a:gd name="T65" fmla="*/ 220 h 220"/>
              <a:gd name="T66" fmla="*/ 42 w 87"/>
              <a:gd name="T67" fmla="*/ 219 h 220"/>
              <a:gd name="T68" fmla="*/ 47 w 87"/>
              <a:gd name="T69" fmla="*/ 216 h 220"/>
              <a:gd name="T70" fmla="*/ 53 w 87"/>
              <a:gd name="T71" fmla="*/ 215 h 220"/>
              <a:gd name="T72" fmla="*/ 58 w 87"/>
              <a:gd name="T73" fmla="*/ 211 h 220"/>
              <a:gd name="T74" fmla="*/ 62 w 87"/>
              <a:gd name="T75" fmla="*/ 208 h 220"/>
              <a:gd name="T76" fmla="*/ 68 w 87"/>
              <a:gd name="T77" fmla="*/ 204 h 220"/>
              <a:gd name="T78" fmla="*/ 71 w 87"/>
              <a:gd name="T79" fmla="*/ 200 h 220"/>
              <a:gd name="T80" fmla="*/ 75 w 87"/>
              <a:gd name="T81" fmla="*/ 197 h 220"/>
              <a:gd name="T82" fmla="*/ 78 w 87"/>
              <a:gd name="T83" fmla="*/ 191 h 220"/>
              <a:gd name="T84" fmla="*/ 80 w 87"/>
              <a:gd name="T85" fmla="*/ 186 h 220"/>
              <a:gd name="T86" fmla="*/ 83 w 87"/>
              <a:gd name="T87" fmla="*/ 181 h 220"/>
              <a:gd name="T88" fmla="*/ 86 w 87"/>
              <a:gd name="T89" fmla="*/ 175 h 220"/>
              <a:gd name="T90" fmla="*/ 87 w 87"/>
              <a:gd name="T91" fmla="*/ 169 h 220"/>
              <a:gd name="T92" fmla="*/ 87 w 87"/>
              <a:gd name="T93" fmla="*/ 163 h 220"/>
              <a:gd name="T94" fmla="*/ 87 w 87"/>
              <a:gd name="T95" fmla="*/ 158 h 220"/>
              <a:gd name="T96" fmla="*/ 87 w 87"/>
              <a:gd name="T97" fmla="*/ 151 h 220"/>
              <a:gd name="T98" fmla="*/ 87 w 87"/>
              <a:gd name="T99" fmla="*/ 150 h 220"/>
              <a:gd name="T100" fmla="*/ 86 w 87"/>
              <a:gd name="T101" fmla="*/ 147 h 220"/>
              <a:gd name="T102" fmla="*/ 86 w 87"/>
              <a:gd name="T103" fmla="*/ 137 h 220"/>
              <a:gd name="T104" fmla="*/ 84 w 87"/>
              <a:gd name="T105" fmla="*/ 128 h 220"/>
              <a:gd name="T106" fmla="*/ 80 w 87"/>
              <a:gd name="T107" fmla="*/ 109 h 220"/>
              <a:gd name="T108" fmla="*/ 77 w 87"/>
              <a:gd name="T109" fmla="*/ 89 h 220"/>
              <a:gd name="T110" fmla="*/ 70 w 87"/>
              <a:gd name="T111" fmla="*/ 71 h 220"/>
              <a:gd name="T112" fmla="*/ 64 w 87"/>
              <a:gd name="T113" fmla="*/ 52 h 220"/>
              <a:gd name="T114" fmla="*/ 56 w 87"/>
              <a:gd name="T115" fmla="*/ 35 h 220"/>
              <a:gd name="T116" fmla="*/ 46 w 87"/>
              <a:gd name="T117" fmla="*/ 17 h 220"/>
              <a:gd name="T118" fmla="*/ 35 w 87"/>
              <a:gd name="T119" fmla="*/ 0 h 220"/>
              <a:gd name="T120" fmla="*/ 35 w 87"/>
              <a:gd name="T12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7" h="220">
                <a:moveTo>
                  <a:pt x="35" y="0"/>
                </a:moveTo>
                <a:lnTo>
                  <a:pt x="36" y="17"/>
                </a:lnTo>
                <a:lnTo>
                  <a:pt x="36" y="32"/>
                </a:lnTo>
                <a:lnTo>
                  <a:pt x="36" y="48"/>
                </a:lnTo>
                <a:lnTo>
                  <a:pt x="35" y="63"/>
                </a:lnTo>
                <a:lnTo>
                  <a:pt x="34" y="80"/>
                </a:lnTo>
                <a:lnTo>
                  <a:pt x="31" y="96"/>
                </a:lnTo>
                <a:lnTo>
                  <a:pt x="29" y="111"/>
                </a:lnTo>
                <a:lnTo>
                  <a:pt x="25" y="127"/>
                </a:lnTo>
                <a:lnTo>
                  <a:pt x="24" y="132"/>
                </a:lnTo>
                <a:lnTo>
                  <a:pt x="22" y="136"/>
                </a:lnTo>
                <a:lnTo>
                  <a:pt x="20" y="141"/>
                </a:lnTo>
                <a:lnTo>
                  <a:pt x="17" y="145"/>
                </a:lnTo>
                <a:lnTo>
                  <a:pt x="14" y="149"/>
                </a:lnTo>
                <a:lnTo>
                  <a:pt x="12" y="153"/>
                </a:lnTo>
                <a:lnTo>
                  <a:pt x="4" y="160"/>
                </a:lnTo>
                <a:lnTo>
                  <a:pt x="3" y="164"/>
                </a:lnTo>
                <a:lnTo>
                  <a:pt x="2" y="168"/>
                </a:lnTo>
                <a:lnTo>
                  <a:pt x="0" y="172"/>
                </a:lnTo>
                <a:lnTo>
                  <a:pt x="0" y="176"/>
                </a:lnTo>
                <a:lnTo>
                  <a:pt x="0" y="180"/>
                </a:lnTo>
                <a:lnTo>
                  <a:pt x="0" y="184"/>
                </a:lnTo>
                <a:lnTo>
                  <a:pt x="2" y="187"/>
                </a:lnTo>
                <a:lnTo>
                  <a:pt x="3" y="191"/>
                </a:lnTo>
                <a:lnTo>
                  <a:pt x="4" y="195"/>
                </a:lnTo>
                <a:lnTo>
                  <a:pt x="7" y="199"/>
                </a:lnTo>
                <a:lnTo>
                  <a:pt x="8" y="203"/>
                </a:lnTo>
                <a:lnTo>
                  <a:pt x="11" y="206"/>
                </a:lnTo>
                <a:lnTo>
                  <a:pt x="17" y="212"/>
                </a:lnTo>
                <a:lnTo>
                  <a:pt x="21" y="213"/>
                </a:lnTo>
                <a:lnTo>
                  <a:pt x="25" y="216"/>
                </a:lnTo>
                <a:lnTo>
                  <a:pt x="30" y="219"/>
                </a:lnTo>
                <a:lnTo>
                  <a:pt x="35" y="220"/>
                </a:lnTo>
                <a:lnTo>
                  <a:pt x="42" y="219"/>
                </a:lnTo>
                <a:lnTo>
                  <a:pt x="47" y="216"/>
                </a:lnTo>
                <a:lnTo>
                  <a:pt x="53" y="215"/>
                </a:lnTo>
                <a:lnTo>
                  <a:pt x="58" y="211"/>
                </a:lnTo>
                <a:lnTo>
                  <a:pt x="62" y="208"/>
                </a:lnTo>
                <a:lnTo>
                  <a:pt x="68" y="204"/>
                </a:lnTo>
                <a:lnTo>
                  <a:pt x="71" y="200"/>
                </a:lnTo>
                <a:lnTo>
                  <a:pt x="75" y="197"/>
                </a:lnTo>
                <a:lnTo>
                  <a:pt x="78" y="191"/>
                </a:lnTo>
                <a:lnTo>
                  <a:pt x="80" y="186"/>
                </a:lnTo>
                <a:lnTo>
                  <a:pt x="83" y="181"/>
                </a:lnTo>
                <a:lnTo>
                  <a:pt x="86" y="175"/>
                </a:lnTo>
                <a:lnTo>
                  <a:pt x="87" y="169"/>
                </a:lnTo>
                <a:lnTo>
                  <a:pt x="87" y="163"/>
                </a:lnTo>
                <a:lnTo>
                  <a:pt x="87" y="158"/>
                </a:lnTo>
                <a:lnTo>
                  <a:pt x="87" y="151"/>
                </a:lnTo>
                <a:lnTo>
                  <a:pt x="87" y="150"/>
                </a:lnTo>
                <a:lnTo>
                  <a:pt x="86" y="147"/>
                </a:lnTo>
                <a:lnTo>
                  <a:pt x="86" y="137"/>
                </a:lnTo>
                <a:lnTo>
                  <a:pt x="84" y="128"/>
                </a:lnTo>
                <a:lnTo>
                  <a:pt x="80" y="109"/>
                </a:lnTo>
                <a:lnTo>
                  <a:pt x="77" y="89"/>
                </a:lnTo>
                <a:lnTo>
                  <a:pt x="70" y="71"/>
                </a:lnTo>
                <a:lnTo>
                  <a:pt x="64" y="52"/>
                </a:lnTo>
                <a:lnTo>
                  <a:pt x="56" y="35"/>
                </a:lnTo>
                <a:lnTo>
                  <a:pt x="46" y="17"/>
                </a:lnTo>
                <a:lnTo>
                  <a:pt x="35" y="0"/>
                </a:lnTo>
                <a:lnTo>
                  <a:pt x="35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2"/>
          <p:cNvSpPr>
            <a:spLocks/>
          </p:cNvSpPr>
          <p:nvPr/>
        </p:nvSpPr>
        <p:spPr bwMode="auto">
          <a:xfrm>
            <a:off x="7347406" y="3784985"/>
            <a:ext cx="68263" cy="174625"/>
          </a:xfrm>
          <a:custGeom>
            <a:avLst/>
            <a:gdLst>
              <a:gd name="T0" fmla="*/ 35 w 87"/>
              <a:gd name="T1" fmla="*/ 0 h 220"/>
              <a:gd name="T2" fmla="*/ 36 w 87"/>
              <a:gd name="T3" fmla="*/ 17 h 220"/>
              <a:gd name="T4" fmla="*/ 36 w 87"/>
              <a:gd name="T5" fmla="*/ 32 h 220"/>
              <a:gd name="T6" fmla="*/ 36 w 87"/>
              <a:gd name="T7" fmla="*/ 48 h 220"/>
              <a:gd name="T8" fmla="*/ 35 w 87"/>
              <a:gd name="T9" fmla="*/ 63 h 220"/>
              <a:gd name="T10" fmla="*/ 34 w 87"/>
              <a:gd name="T11" fmla="*/ 80 h 220"/>
              <a:gd name="T12" fmla="*/ 31 w 87"/>
              <a:gd name="T13" fmla="*/ 96 h 220"/>
              <a:gd name="T14" fmla="*/ 29 w 87"/>
              <a:gd name="T15" fmla="*/ 111 h 220"/>
              <a:gd name="T16" fmla="*/ 25 w 87"/>
              <a:gd name="T17" fmla="*/ 127 h 220"/>
              <a:gd name="T18" fmla="*/ 24 w 87"/>
              <a:gd name="T19" fmla="*/ 132 h 220"/>
              <a:gd name="T20" fmla="*/ 22 w 87"/>
              <a:gd name="T21" fmla="*/ 136 h 220"/>
              <a:gd name="T22" fmla="*/ 20 w 87"/>
              <a:gd name="T23" fmla="*/ 141 h 220"/>
              <a:gd name="T24" fmla="*/ 17 w 87"/>
              <a:gd name="T25" fmla="*/ 145 h 220"/>
              <a:gd name="T26" fmla="*/ 14 w 87"/>
              <a:gd name="T27" fmla="*/ 149 h 220"/>
              <a:gd name="T28" fmla="*/ 12 w 87"/>
              <a:gd name="T29" fmla="*/ 153 h 220"/>
              <a:gd name="T30" fmla="*/ 4 w 87"/>
              <a:gd name="T31" fmla="*/ 160 h 220"/>
              <a:gd name="T32" fmla="*/ 3 w 87"/>
              <a:gd name="T33" fmla="*/ 164 h 220"/>
              <a:gd name="T34" fmla="*/ 2 w 87"/>
              <a:gd name="T35" fmla="*/ 168 h 220"/>
              <a:gd name="T36" fmla="*/ 0 w 87"/>
              <a:gd name="T37" fmla="*/ 172 h 220"/>
              <a:gd name="T38" fmla="*/ 0 w 87"/>
              <a:gd name="T39" fmla="*/ 176 h 220"/>
              <a:gd name="T40" fmla="*/ 0 w 87"/>
              <a:gd name="T41" fmla="*/ 180 h 220"/>
              <a:gd name="T42" fmla="*/ 0 w 87"/>
              <a:gd name="T43" fmla="*/ 184 h 220"/>
              <a:gd name="T44" fmla="*/ 2 w 87"/>
              <a:gd name="T45" fmla="*/ 187 h 220"/>
              <a:gd name="T46" fmla="*/ 3 w 87"/>
              <a:gd name="T47" fmla="*/ 191 h 220"/>
              <a:gd name="T48" fmla="*/ 4 w 87"/>
              <a:gd name="T49" fmla="*/ 195 h 220"/>
              <a:gd name="T50" fmla="*/ 7 w 87"/>
              <a:gd name="T51" fmla="*/ 199 h 220"/>
              <a:gd name="T52" fmla="*/ 8 w 87"/>
              <a:gd name="T53" fmla="*/ 203 h 220"/>
              <a:gd name="T54" fmla="*/ 11 w 87"/>
              <a:gd name="T55" fmla="*/ 206 h 220"/>
              <a:gd name="T56" fmla="*/ 17 w 87"/>
              <a:gd name="T57" fmla="*/ 212 h 220"/>
              <a:gd name="T58" fmla="*/ 21 w 87"/>
              <a:gd name="T59" fmla="*/ 213 h 220"/>
              <a:gd name="T60" fmla="*/ 25 w 87"/>
              <a:gd name="T61" fmla="*/ 216 h 220"/>
              <a:gd name="T62" fmla="*/ 30 w 87"/>
              <a:gd name="T63" fmla="*/ 219 h 220"/>
              <a:gd name="T64" fmla="*/ 35 w 87"/>
              <a:gd name="T65" fmla="*/ 220 h 220"/>
              <a:gd name="T66" fmla="*/ 42 w 87"/>
              <a:gd name="T67" fmla="*/ 219 h 220"/>
              <a:gd name="T68" fmla="*/ 47 w 87"/>
              <a:gd name="T69" fmla="*/ 216 h 220"/>
              <a:gd name="T70" fmla="*/ 53 w 87"/>
              <a:gd name="T71" fmla="*/ 215 h 220"/>
              <a:gd name="T72" fmla="*/ 58 w 87"/>
              <a:gd name="T73" fmla="*/ 211 h 220"/>
              <a:gd name="T74" fmla="*/ 62 w 87"/>
              <a:gd name="T75" fmla="*/ 208 h 220"/>
              <a:gd name="T76" fmla="*/ 68 w 87"/>
              <a:gd name="T77" fmla="*/ 204 h 220"/>
              <a:gd name="T78" fmla="*/ 71 w 87"/>
              <a:gd name="T79" fmla="*/ 200 h 220"/>
              <a:gd name="T80" fmla="*/ 75 w 87"/>
              <a:gd name="T81" fmla="*/ 197 h 220"/>
              <a:gd name="T82" fmla="*/ 78 w 87"/>
              <a:gd name="T83" fmla="*/ 191 h 220"/>
              <a:gd name="T84" fmla="*/ 80 w 87"/>
              <a:gd name="T85" fmla="*/ 186 h 220"/>
              <a:gd name="T86" fmla="*/ 83 w 87"/>
              <a:gd name="T87" fmla="*/ 181 h 220"/>
              <a:gd name="T88" fmla="*/ 86 w 87"/>
              <a:gd name="T89" fmla="*/ 175 h 220"/>
              <a:gd name="T90" fmla="*/ 87 w 87"/>
              <a:gd name="T91" fmla="*/ 169 h 220"/>
              <a:gd name="T92" fmla="*/ 87 w 87"/>
              <a:gd name="T93" fmla="*/ 163 h 220"/>
              <a:gd name="T94" fmla="*/ 87 w 87"/>
              <a:gd name="T95" fmla="*/ 158 h 220"/>
              <a:gd name="T96" fmla="*/ 87 w 87"/>
              <a:gd name="T97" fmla="*/ 151 h 220"/>
              <a:gd name="T98" fmla="*/ 87 w 87"/>
              <a:gd name="T99" fmla="*/ 150 h 220"/>
              <a:gd name="T100" fmla="*/ 86 w 87"/>
              <a:gd name="T101" fmla="*/ 147 h 220"/>
              <a:gd name="T102" fmla="*/ 86 w 87"/>
              <a:gd name="T103" fmla="*/ 137 h 220"/>
              <a:gd name="T104" fmla="*/ 84 w 87"/>
              <a:gd name="T105" fmla="*/ 128 h 220"/>
              <a:gd name="T106" fmla="*/ 80 w 87"/>
              <a:gd name="T107" fmla="*/ 109 h 220"/>
              <a:gd name="T108" fmla="*/ 77 w 87"/>
              <a:gd name="T109" fmla="*/ 89 h 220"/>
              <a:gd name="T110" fmla="*/ 70 w 87"/>
              <a:gd name="T111" fmla="*/ 71 h 220"/>
              <a:gd name="T112" fmla="*/ 64 w 87"/>
              <a:gd name="T113" fmla="*/ 52 h 220"/>
              <a:gd name="T114" fmla="*/ 56 w 87"/>
              <a:gd name="T115" fmla="*/ 35 h 220"/>
              <a:gd name="T116" fmla="*/ 46 w 87"/>
              <a:gd name="T117" fmla="*/ 17 h 220"/>
              <a:gd name="T118" fmla="*/ 35 w 87"/>
              <a:gd name="T119" fmla="*/ 0 h 220"/>
              <a:gd name="T120" fmla="*/ 35 w 87"/>
              <a:gd name="T12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7" h="220">
                <a:moveTo>
                  <a:pt x="35" y="0"/>
                </a:moveTo>
                <a:lnTo>
                  <a:pt x="36" y="17"/>
                </a:lnTo>
                <a:lnTo>
                  <a:pt x="36" y="32"/>
                </a:lnTo>
                <a:lnTo>
                  <a:pt x="36" y="48"/>
                </a:lnTo>
                <a:lnTo>
                  <a:pt x="35" y="63"/>
                </a:lnTo>
                <a:lnTo>
                  <a:pt x="34" y="80"/>
                </a:lnTo>
                <a:lnTo>
                  <a:pt x="31" y="96"/>
                </a:lnTo>
                <a:lnTo>
                  <a:pt x="29" y="111"/>
                </a:lnTo>
                <a:lnTo>
                  <a:pt x="25" y="127"/>
                </a:lnTo>
                <a:lnTo>
                  <a:pt x="24" y="132"/>
                </a:lnTo>
                <a:lnTo>
                  <a:pt x="22" y="136"/>
                </a:lnTo>
                <a:lnTo>
                  <a:pt x="20" y="141"/>
                </a:lnTo>
                <a:lnTo>
                  <a:pt x="17" y="145"/>
                </a:lnTo>
                <a:lnTo>
                  <a:pt x="14" y="149"/>
                </a:lnTo>
                <a:lnTo>
                  <a:pt x="12" y="153"/>
                </a:lnTo>
                <a:lnTo>
                  <a:pt x="4" y="160"/>
                </a:lnTo>
                <a:lnTo>
                  <a:pt x="3" y="164"/>
                </a:lnTo>
                <a:lnTo>
                  <a:pt x="2" y="168"/>
                </a:lnTo>
                <a:lnTo>
                  <a:pt x="0" y="172"/>
                </a:lnTo>
                <a:lnTo>
                  <a:pt x="0" y="176"/>
                </a:lnTo>
                <a:lnTo>
                  <a:pt x="0" y="180"/>
                </a:lnTo>
                <a:lnTo>
                  <a:pt x="0" y="184"/>
                </a:lnTo>
                <a:lnTo>
                  <a:pt x="2" y="187"/>
                </a:lnTo>
                <a:lnTo>
                  <a:pt x="3" y="191"/>
                </a:lnTo>
                <a:lnTo>
                  <a:pt x="4" y="195"/>
                </a:lnTo>
                <a:lnTo>
                  <a:pt x="7" y="199"/>
                </a:lnTo>
                <a:lnTo>
                  <a:pt x="8" y="203"/>
                </a:lnTo>
                <a:lnTo>
                  <a:pt x="11" y="206"/>
                </a:lnTo>
                <a:lnTo>
                  <a:pt x="17" y="212"/>
                </a:lnTo>
                <a:lnTo>
                  <a:pt x="21" y="213"/>
                </a:lnTo>
                <a:lnTo>
                  <a:pt x="25" y="216"/>
                </a:lnTo>
                <a:lnTo>
                  <a:pt x="30" y="219"/>
                </a:lnTo>
                <a:lnTo>
                  <a:pt x="35" y="220"/>
                </a:lnTo>
                <a:lnTo>
                  <a:pt x="42" y="219"/>
                </a:lnTo>
                <a:lnTo>
                  <a:pt x="47" y="216"/>
                </a:lnTo>
                <a:lnTo>
                  <a:pt x="53" y="215"/>
                </a:lnTo>
                <a:lnTo>
                  <a:pt x="58" y="211"/>
                </a:lnTo>
                <a:lnTo>
                  <a:pt x="62" y="208"/>
                </a:lnTo>
                <a:lnTo>
                  <a:pt x="68" y="204"/>
                </a:lnTo>
                <a:lnTo>
                  <a:pt x="71" y="200"/>
                </a:lnTo>
                <a:lnTo>
                  <a:pt x="75" y="197"/>
                </a:lnTo>
                <a:lnTo>
                  <a:pt x="78" y="191"/>
                </a:lnTo>
                <a:lnTo>
                  <a:pt x="80" y="186"/>
                </a:lnTo>
                <a:lnTo>
                  <a:pt x="83" y="181"/>
                </a:lnTo>
                <a:lnTo>
                  <a:pt x="86" y="175"/>
                </a:lnTo>
                <a:lnTo>
                  <a:pt x="87" y="169"/>
                </a:lnTo>
                <a:lnTo>
                  <a:pt x="87" y="163"/>
                </a:lnTo>
                <a:lnTo>
                  <a:pt x="87" y="158"/>
                </a:lnTo>
                <a:lnTo>
                  <a:pt x="87" y="151"/>
                </a:lnTo>
                <a:lnTo>
                  <a:pt x="87" y="150"/>
                </a:lnTo>
                <a:lnTo>
                  <a:pt x="86" y="147"/>
                </a:lnTo>
                <a:lnTo>
                  <a:pt x="86" y="137"/>
                </a:lnTo>
                <a:lnTo>
                  <a:pt x="84" y="128"/>
                </a:lnTo>
                <a:lnTo>
                  <a:pt x="80" y="109"/>
                </a:lnTo>
                <a:lnTo>
                  <a:pt x="77" y="89"/>
                </a:lnTo>
                <a:lnTo>
                  <a:pt x="70" y="71"/>
                </a:lnTo>
                <a:lnTo>
                  <a:pt x="64" y="52"/>
                </a:lnTo>
                <a:lnTo>
                  <a:pt x="56" y="35"/>
                </a:lnTo>
                <a:lnTo>
                  <a:pt x="46" y="17"/>
                </a:lnTo>
                <a:lnTo>
                  <a:pt x="35" y="0"/>
                </a:lnTo>
                <a:lnTo>
                  <a:pt x="35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2"/>
          <p:cNvSpPr>
            <a:spLocks/>
          </p:cNvSpPr>
          <p:nvPr/>
        </p:nvSpPr>
        <p:spPr bwMode="auto">
          <a:xfrm>
            <a:off x="7492870" y="3872297"/>
            <a:ext cx="68263" cy="174625"/>
          </a:xfrm>
          <a:custGeom>
            <a:avLst/>
            <a:gdLst>
              <a:gd name="T0" fmla="*/ 35 w 87"/>
              <a:gd name="T1" fmla="*/ 0 h 220"/>
              <a:gd name="T2" fmla="*/ 36 w 87"/>
              <a:gd name="T3" fmla="*/ 17 h 220"/>
              <a:gd name="T4" fmla="*/ 36 w 87"/>
              <a:gd name="T5" fmla="*/ 32 h 220"/>
              <a:gd name="T6" fmla="*/ 36 w 87"/>
              <a:gd name="T7" fmla="*/ 48 h 220"/>
              <a:gd name="T8" fmla="*/ 35 w 87"/>
              <a:gd name="T9" fmla="*/ 63 h 220"/>
              <a:gd name="T10" fmla="*/ 34 w 87"/>
              <a:gd name="T11" fmla="*/ 80 h 220"/>
              <a:gd name="T12" fmla="*/ 31 w 87"/>
              <a:gd name="T13" fmla="*/ 96 h 220"/>
              <a:gd name="T14" fmla="*/ 29 w 87"/>
              <a:gd name="T15" fmla="*/ 111 h 220"/>
              <a:gd name="T16" fmla="*/ 25 w 87"/>
              <a:gd name="T17" fmla="*/ 127 h 220"/>
              <a:gd name="T18" fmla="*/ 24 w 87"/>
              <a:gd name="T19" fmla="*/ 132 h 220"/>
              <a:gd name="T20" fmla="*/ 22 w 87"/>
              <a:gd name="T21" fmla="*/ 136 h 220"/>
              <a:gd name="T22" fmla="*/ 20 w 87"/>
              <a:gd name="T23" fmla="*/ 141 h 220"/>
              <a:gd name="T24" fmla="*/ 17 w 87"/>
              <a:gd name="T25" fmla="*/ 145 h 220"/>
              <a:gd name="T26" fmla="*/ 14 w 87"/>
              <a:gd name="T27" fmla="*/ 149 h 220"/>
              <a:gd name="T28" fmla="*/ 12 w 87"/>
              <a:gd name="T29" fmla="*/ 153 h 220"/>
              <a:gd name="T30" fmla="*/ 4 w 87"/>
              <a:gd name="T31" fmla="*/ 160 h 220"/>
              <a:gd name="T32" fmla="*/ 3 w 87"/>
              <a:gd name="T33" fmla="*/ 164 h 220"/>
              <a:gd name="T34" fmla="*/ 2 w 87"/>
              <a:gd name="T35" fmla="*/ 168 h 220"/>
              <a:gd name="T36" fmla="*/ 0 w 87"/>
              <a:gd name="T37" fmla="*/ 172 h 220"/>
              <a:gd name="T38" fmla="*/ 0 w 87"/>
              <a:gd name="T39" fmla="*/ 176 h 220"/>
              <a:gd name="T40" fmla="*/ 0 w 87"/>
              <a:gd name="T41" fmla="*/ 180 h 220"/>
              <a:gd name="T42" fmla="*/ 0 w 87"/>
              <a:gd name="T43" fmla="*/ 184 h 220"/>
              <a:gd name="T44" fmla="*/ 2 w 87"/>
              <a:gd name="T45" fmla="*/ 187 h 220"/>
              <a:gd name="T46" fmla="*/ 3 w 87"/>
              <a:gd name="T47" fmla="*/ 191 h 220"/>
              <a:gd name="T48" fmla="*/ 4 w 87"/>
              <a:gd name="T49" fmla="*/ 195 h 220"/>
              <a:gd name="T50" fmla="*/ 7 w 87"/>
              <a:gd name="T51" fmla="*/ 199 h 220"/>
              <a:gd name="T52" fmla="*/ 8 w 87"/>
              <a:gd name="T53" fmla="*/ 203 h 220"/>
              <a:gd name="T54" fmla="*/ 11 w 87"/>
              <a:gd name="T55" fmla="*/ 206 h 220"/>
              <a:gd name="T56" fmla="*/ 17 w 87"/>
              <a:gd name="T57" fmla="*/ 212 h 220"/>
              <a:gd name="T58" fmla="*/ 21 w 87"/>
              <a:gd name="T59" fmla="*/ 213 h 220"/>
              <a:gd name="T60" fmla="*/ 25 w 87"/>
              <a:gd name="T61" fmla="*/ 216 h 220"/>
              <a:gd name="T62" fmla="*/ 30 w 87"/>
              <a:gd name="T63" fmla="*/ 219 h 220"/>
              <a:gd name="T64" fmla="*/ 35 w 87"/>
              <a:gd name="T65" fmla="*/ 220 h 220"/>
              <a:gd name="T66" fmla="*/ 42 w 87"/>
              <a:gd name="T67" fmla="*/ 219 h 220"/>
              <a:gd name="T68" fmla="*/ 47 w 87"/>
              <a:gd name="T69" fmla="*/ 216 h 220"/>
              <a:gd name="T70" fmla="*/ 53 w 87"/>
              <a:gd name="T71" fmla="*/ 215 h 220"/>
              <a:gd name="T72" fmla="*/ 58 w 87"/>
              <a:gd name="T73" fmla="*/ 211 h 220"/>
              <a:gd name="T74" fmla="*/ 62 w 87"/>
              <a:gd name="T75" fmla="*/ 208 h 220"/>
              <a:gd name="T76" fmla="*/ 68 w 87"/>
              <a:gd name="T77" fmla="*/ 204 h 220"/>
              <a:gd name="T78" fmla="*/ 71 w 87"/>
              <a:gd name="T79" fmla="*/ 200 h 220"/>
              <a:gd name="T80" fmla="*/ 75 w 87"/>
              <a:gd name="T81" fmla="*/ 197 h 220"/>
              <a:gd name="T82" fmla="*/ 78 w 87"/>
              <a:gd name="T83" fmla="*/ 191 h 220"/>
              <a:gd name="T84" fmla="*/ 80 w 87"/>
              <a:gd name="T85" fmla="*/ 186 h 220"/>
              <a:gd name="T86" fmla="*/ 83 w 87"/>
              <a:gd name="T87" fmla="*/ 181 h 220"/>
              <a:gd name="T88" fmla="*/ 86 w 87"/>
              <a:gd name="T89" fmla="*/ 175 h 220"/>
              <a:gd name="T90" fmla="*/ 87 w 87"/>
              <a:gd name="T91" fmla="*/ 169 h 220"/>
              <a:gd name="T92" fmla="*/ 87 w 87"/>
              <a:gd name="T93" fmla="*/ 163 h 220"/>
              <a:gd name="T94" fmla="*/ 87 w 87"/>
              <a:gd name="T95" fmla="*/ 158 h 220"/>
              <a:gd name="T96" fmla="*/ 87 w 87"/>
              <a:gd name="T97" fmla="*/ 151 h 220"/>
              <a:gd name="T98" fmla="*/ 87 w 87"/>
              <a:gd name="T99" fmla="*/ 150 h 220"/>
              <a:gd name="T100" fmla="*/ 86 w 87"/>
              <a:gd name="T101" fmla="*/ 147 h 220"/>
              <a:gd name="T102" fmla="*/ 86 w 87"/>
              <a:gd name="T103" fmla="*/ 137 h 220"/>
              <a:gd name="T104" fmla="*/ 84 w 87"/>
              <a:gd name="T105" fmla="*/ 128 h 220"/>
              <a:gd name="T106" fmla="*/ 80 w 87"/>
              <a:gd name="T107" fmla="*/ 109 h 220"/>
              <a:gd name="T108" fmla="*/ 77 w 87"/>
              <a:gd name="T109" fmla="*/ 89 h 220"/>
              <a:gd name="T110" fmla="*/ 70 w 87"/>
              <a:gd name="T111" fmla="*/ 71 h 220"/>
              <a:gd name="T112" fmla="*/ 64 w 87"/>
              <a:gd name="T113" fmla="*/ 52 h 220"/>
              <a:gd name="T114" fmla="*/ 56 w 87"/>
              <a:gd name="T115" fmla="*/ 35 h 220"/>
              <a:gd name="T116" fmla="*/ 46 w 87"/>
              <a:gd name="T117" fmla="*/ 17 h 220"/>
              <a:gd name="T118" fmla="*/ 35 w 87"/>
              <a:gd name="T119" fmla="*/ 0 h 220"/>
              <a:gd name="T120" fmla="*/ 35 w 87"/>
              <a:gd name="T12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7" h="220">
                <a:moveTo>
                  <a:pt x="35" y="0"/>
                </a:moveTo>
                <a:lnTo>
                  <a:pt x="36" y="17"/>
                </a:lnTo>
                <a:lnTo>
                  <a:pt x="36" y="32"/>
                </a:lnTo>
                <a:lnTo>
                  <a:pt x="36" y="48"/>
                </a:lnTo>
                <a:lnTo>
                  <a:pt x="35" y="63"/>
                </a:lnTo>
                <a:lnTo>
                  <a:pt x="34" y="80"/>
                </a:lnTo>
                <a:lnTo>
                  <a:pt x="31" y="96"/>
                </a:lnTo>
                <a:lnTo>
                  <a:pt x="29" y="111"/>
                </a:lnTo>
                <a:lnTo>
                  <a:pt x="25" y="127"/>
                </a:lnTo>
                <a:lnTo>
                  <a:pt x="24" y="132"/>
                </a:lnTo>
                <a:lnTo>
                  <a:pt x="22" y="136"/>
                </a:lnTo>
                <a:lnTo>
                  <a:pt x="20" y="141"/>
                </a:lnTo>
                <a:lnTo>
                  <a:pt x="17" y="145"/>
                </a:lnTo>
                <a:lnTo>
                  <a:pt x="14" y="149"/>
                </a:lnTo>
                <a:lnTo>
                  <a:pt x="12" y="153"/>
                </a:lnTo>
                <a:lnTo>
                  <a:pt x="4" y="160"/>
                </a:lnTo>
                <a:lnTo>
                  <a:pt x="3" y="164"/>
                </a:lnTo>
                <a:lnTo>
                  <a:pt x="2" y="168"/>
                </a:lnTo>
                <a:lnTo>
                  <a:pt x="0" y="172"/>
                </a:lnTo>
                <a:lnTo>
                  <a:pt x="0" y="176"/>
                </a:lnTo>
                <a:lnTo>
                  <a:pt x="0" y="180"/>
                </a:lnTo>
                <a:lnTo>
                  <a:pt x="0" y="184"/>
                </a:lnTo>
                <a:lnTo>
                  <a:pt x="2" y="187"/>
                </a:lnTo>
                <a:lnTo>
                  <a:pt x="3" y="191"/>
                </a:lnTo>
                <a:lnTo>
                  <a:pt x="4" y="195"/>
                </a:lnTo>
                <a:lnTo>
                  <a:pt x="7" y="199"/>
                </a:lnTo>
                <a:lnTo>
                  <a:pt x="8" y="203"/>
                </a:lnTo>
                <a:lnTo>
                  <a:pt x="11" y="206"/>
                </a:lnTo>
                <a:lnTo>
                  <a:pt x="17" y="212"/>
                </a:lnTo>
                <a:lnTo>
                  <a:pt x="21" y="213"/>
                </a:lnTo>
                <a:lnTo>
                  <a:pt x="25" y="216"/>
                </a:lnTo>
                <a:lnTo>
                  <a:pt x="30" y="219"/>
                </a:lnTo>
                <a:lnTo>
                  <a:pt x="35" y="220"/>
                </a:lnTo>
                <a:lnTo>
                  <a:pt x="42" y="219"/>
                </a:lnTo>
                <a:lnTo>
                  <a:pt x="47" y="216"/>
                </a:lnTo>
                <a:lnTo>
                  <a:pt x="53" y="215"/>
                </a:lnTo>
                <a:lnTo>
                  <a:pt x="58" y="211"/>
                </a:lnTo>
                <a:lnTo>
                  <a:pt x="62" y="208"/>
                </a:lnTo>
                <a:lnTo>
                  <a:pt x="68" y="204"/>
                </a:lnTo>
                <a:lnTo>
                  <a:pt x="71" y="200"/>
                </a:lnTo>
                <a:lnTo>
                  <a:pt x="75" y="197"/>
                </a:lnTo>
                <a:lnTo>
                  <a:pt x="78" y="191"/>
                </a:lnTo>
                <a:lnTo>
                  <a:pt x="80" y="186"/>
                </a:lnTo>
                <a:lnTo>
                  <a:pt x="83" y="181"/>
                </a:lnTo>
                <a:lnTo>
                  <a:pt x="86" y="175"/>
                </a:lnTo>
                <a:lnTo>
                  <a:pt x="87" y="169"/>
                </a:lnTo>
                <a:lnTo>
                  <a:pt x="87" y="163"/>
                </a:lnTo>
                <a:lnTo>
                  <a:pt x="87" y="158"/>
                </a:lnTo>
                <a:lnTo>
                  <a:pt x="87" y="151"/>
                </a:lnTo>
                <a:lnTo>
                  <a:pt x="87" y="150"/>
                </a:lnTo>
                <a:lnTo>
                  <a:pt x="86" y="147"/>
                </a:lnTo>
                <a:lnTo>
                  <a:pt x="86" y="137"/>
                </a:lnTo>
                <a:lnTo>
                  <a:pt x="84" y="128"/>
                </a:lnTo>
                <a:lnTo>
                  <a:pt x="80" y="109"/>
                </a:lnTo>
                <a:lnTo>
                  <a:pt x="77" y="89"/>
                </a:lnTo>
                <a:lnTo>
                  <a:pt x="70" y="71"/>
                </a:lnTo>
                <a:lnTo>
                  <a:pt x="64" y="52"/>
                </a:lnTo>
                <a:lnTo>
                  <a:pt x="56" y="35"/>
                </a:lnTo>
                <a:lnTo>
                  <a:pt x="46" y="17"/>
                </a:lnTo>
                <a:lnTo>
                  <a:pt x="35" y="0"/>
                </a:lnTo>
                <a:lnTo>
                  <a:pt x="35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2"/>
          <p:cNvSpPr>
            <a:spLocks/>
          </p:cNvSpPr>
          <p:nvPr/>
        </p:nvSpPr>
        <p:spPr bwMode="auto">
          <a:xfrm>
            <a:off x="7638334" y="3750595"/>
            <a:ext cx="68263" cy="174625"/>
          </a:xfrm>
          <a:custGeom>
            <a:avLst/>
            <a:gdLst>
              <a:gd name="T0" fmla="*/ 35 w 87"/>
              <a:gd name="T1" fmla="*/ 0 h 220"/>
              <a:gd name="T2" fmla="*/ 36 w 87"/>
              <a:gd name="T3" fmla="*/ 17 h 220"/>
              <a:gd name="T4" fmla="*/ 36 w 87"/>
              <a:gd name="T5" fmla="*/ 32 h 220"/>
              <a:gd name="T6" fmla="*/ 36 w 87"/>
              <a:gd name="T7" fmla="*/ 48 h 220"/>
              <a:gd name="T8" fmla="*/ 35 w 87"/>
              <a:gd name="T9" fmla="*/ 63 h 220"/>
              <a:gd name="T10" fmla="*/ 34 w 87"/>
              <a:gd name="T11" fmla="*/ 80 h 220"/>
              <a:gd name="T12" fmla="*/ 31 w 87"/>
              <a:gd name="T13" fmla="*/ 96 h 220"/>
              <a:gd name="T14" fmla="*/ 29 w 87"/>
              <a:gd name="T15" fmla="*/ 111 h 220"/>
              <a:gd name="T16" fmla="*/ 25 w 87"/>
              <a:gd name="T17" fmla="*/ 127 h 220"/>
              <a:gd name="T18" fmla="*/ 24 w 87"/>
              <a:gd name="T19" fmla="*/ 132 h 220"/>
              <a:gd name="T20" fmla="*/ 22 w 87"/>
              <a:gd name="T21" fmla="*/ 136 h 220"/>
              <a:gd name="T22" fmla="*/ 20 w 87"/>
              <a:gd name="T23" fmla="*/ 141 h 220"/>
              <a:gd name="T24" fmla="*/ 17 w 87"/>
              <a:gd name="T25" fmla="*/ 145 h 220"/>
              <a:gd name="T26" fmla="*/ 14 w 87"/>
              <a:gd name="T27" fmla="*/ 149 h 220"/>
              <a:gd name="T28" fmla="*/ 12 w 87"/>
              <a:gd name="T29" fmla="*/ 153 h 220"/>
              <a:gd name="T30" fmla="*/ 4 w 87"/>
              <a:gd name="T31" fmla="*/ 160 h 220"/>
              <a:gd name="T32" fmla="*/ 3 w 87"/>
              <a:gd name="T33" fmla="*/ 164 h 220"/>
              <a:gd name="T34" fmla="*/ 2 w 87"/>
              <a:gd name="T35" fmla="*/ 168 h 220"/>
              <a:gd name="T36" fmla="*/ 0 w 87"/>
              <a:gd name="T37" fmla="*/ 172 h 220"/>
              <a:gd name="T38" fmla="*/ 0 w 87"/>
              <a:gd name="T39" fmla="*/ 176 h 220"/>
              <a:gd name="T40" fmla="*/ 0 w 87"/>
              <a:gd name="T41" fmla="*/ 180 h 220"/>
              <a:gd name="T42" fmla="*/ 0 w 87"/>
              <a:gd name="T43" fmla="*/ 184 h 220"/>
              <a:gd name="T44" fmla="*/ 2 w 87"/>
              <a:gd name="T45" fmla="*/ 187 h 220"/>
              <a:gd name="T46" fmla="*/ 3 w 87"/>
              <a:gd name="T47" fmla="*/ 191 h 220"/>
              <a:gd name="T48" fmla="*/ 4 w 87"/>
              <a:gd name="T49" fmla="*/ 195 h 220"/>
              <a:gd name="T50" fmla="*/ 7 w 87"/>
              <a:gd name="T51" fmla="*/ 199 h 220"/>
              <a:gd name="T52" fmla="*/ 8 w 87"/>
              <a:gd name="T53" fmla="*/ 203 h 220"/>
              <a:gd name="T54" fmla="*/ 11 w 87"/>
              <a:gd name="T55" fmla="*/ 206 h 220"/>
              <a:gd name="T56" fmla="*/ 17 w 87"/>
              <a:gd name="T57" fmla="*/ 212 h 220"/>
              <a:gd name="T58" fmla="*/ 21 w 87"/>
              <a:gd name="T59" fmla="*/ 213 h 220"/>
              <a:gd name="T60" fmla="*/ 25 w 87"/>
              <a:gd name="T61" fmla="*/ 216 h 220"/>
              <a:gd name="T62" fmla="*/ 30 w 87"/>
              <a:gd name="T63" fmla="*/ 219 h 220"/>
              <a:gd name="T64" fmla="*/ 35 w 87"/>
              <a:gd name="T65" fmla="*/ 220 h 220"/>
              <a:gd name="T66" fmla="*/ 42 w 87"/>
              <a:gd name="T67" fmla="*/ 219 h 220"/>
              <a:gd name="T68" fmla="*/ 47 w 87"/>
              <a:gd name="T69" fmla="*/ 216 h 220"/>
              <a:gd name="T70" fmla="*/ 53 w 87"/>
              <a:gd name="T71" fmla="*/ 215 h 220"/>
              <a:gd name="T72" fmla="*/ 58 w 87"/>
              <a:gd name="T73" fmla="*/ 211 h 220"/>
              <a:gd name="T74" fmla="*/ 62 w 87"/>
              <a:gd name="T75" fmla="*/ 208 h 220"/>
              <a:gd name="T76" fmla="*/ 68 w 87"/>
              <a:gd name="T77" fmla="*/ 204 h 220"/>
              <a:gd name="T78" fmla="*/ 71 w 87"/>
              <a:gd name="T79" fmla="*/ 200 h 220"/>
              <a:gd name="T80" fmla="*/ 75 w 87"/>
              <a:gd name="T81" fmla="*/ 197 h 220"/>
              <a:gd name="T82" fmla="*/ 78 w 87"/>
              <a:gd name="T83" fmla="*/ 191 h 220"/>
              <a:gd name="T84" fmla="*/ 80 w 87"/>
              <a:gd name="T85" fmla="*/ 186 h 220"/>
              <a:gd name="T86" fmla="*/ 83 w 87"/>
              <a:gd name="T87" fmla="*/ 181 h 220"/>
              <a:gd name="T88" fmla="*/ 86 w 87"/>
              <a:gd name="T89" fmla="*/ 175 h 220"/>
              <a:gd name="T90" fmla="*/ 87 w 87"/>
              <a:gd name="T91" fmla="*/ 169 h 220"/>
              <a:gd name="T92" fmla="*/ 87 w 87"/>
              <a:gd name="T93" fmla="*/ 163 h 220"/>
              <a:gd name="T94" fmla="*/ 87 w 87"/>
              <a:gd name="T95" fmla="*/ 158 h 220"/>
              <a:gd name="T96" fmla="*/ 87 w 87"/>
              <a:gd name="T97" fmla="*/ 151 h 220"/>
              <a:gd name="T98" fmla="*/ 87 w 87"/>
              <a:gd name="T99" fmla="*/ 150 h 220"/>
              <a:gd name="T100" fmla="*/ 86 w 87"/>
              <a:gd name="T101" fmla="*/ 147 h 220"/>
              <a:gd name="T102" fmla="*/ 86 w 87"/>
              <a:gd name="T103" fmla="*/ 137 h 220"/>
              <a:gd name="T104" fmla="*/ 84 w 87"/>
              <a:gd name="T105" fmla="*/ 128 h 220"/>
              <a:gd name="T106" fmla="*/ 80 w 87"/>
              <a:gd name="T107" fmla="*/ 109 h 220"/>
              <a:gd name="T108" fmla="*/ 77 w 87"/>
              <a:gd name="T109" fmla="*/ 89 h 220"/>
              <a:gd name="T110" fmla="*/ 70 w 87"/>
              <a:gd name="T111" fmla="*/ 71 h 220"/>
              <a:gd name="T112" fmla="*/ 64 w 87"/>
              <a:gd name="T113" fmla="*/ 52 h 220"/>
              <a:gd name="T114" fmla="*/ 56 w 87"/>
              <a:gd name="T115" fmla="*/ 35 h 220"/>
              <a:gd name="T116" fmla="*/ 46 w 87"/>
              <a:gd name="T117" fmla="*/ 17 h 220"/>
              <a:gd name="T118" fmla="*/ 35 w 87"/>
              <a:gd name="T119" fmla="*/ 0 h 220"/>
              <a:gd name="T120" fmla="*/ 35 w 87"/>
              <a:gd name="T12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7" h="220">
                <a:moveTo>
                  <a:pt x="35" y="0"/>
                </a:moveTo>
                <a:lnTo>
                  <a:pt x="36" y="17"/>
                </a:lnTo>
                <a:lnTo>
                  <a:pt x="36" y="32"/>
                </a:lnTo>
                <a:lnTo>
                  <a:pt x="36" y="48"/>
                </a:lnTo>
                <a:lnTo>
                  <a:pt x="35" y="63"/>
                </a:lnTo>
                <a:lnTo>
                  <a:pt x="34" y="80"/>
                </a:lnTo>
                <a:lnTo>
                  <a:pt x="31" y="96"/>
                </a:lnTo>
                <a:lnTo>
                  <a:pt x="29" y="111"/>
                </a:lnTo>
                <a:lnTo>
                  <a:pt x="25" y="127"/>
                </a:lnTo>
                <a:lnTo>
                  <a:pt x="24" y="132"/>
                </a:lnTo>
                <a:lnTo>
                  <a:pt x="22" y="136"/>
                </a:lnTo>
                <a:lnTo>
                  <a:pt x="20" y="141"/>
                </a:lnTo>
                <a:lnTo>
                  <a:pt x="17" y="145"/>
                </a:lnTo>
                <a:lnTo>
                  <a:pt x="14" y="149"/>
                </a:lnTo>
                <a:lnTo>
                  <a:pt x="12" y="153"/>
                </a:lnTo>
                <a:lnTo>
                  <a:pt x="4" y="160"/>
                </a:lnTo>
                <a:lnTo>
                  <a:pt x="3" y="164"/>
                </a:lnTo>
                <a:lnTo>
                  <a:pt x="2" y="168"/>
                </a:lnTo>
                <a:lnTo>
                  <a:pt x="0" y="172"/>
                </a:lnTo>
                <a:lnTo>
                  <a:pt x="0" y="176"/>
                </a:lnTo>
                <a:lnTo>
                  <a:pt x="0" y="180"/>
                </a:lnTo>
                <a:lnTo>
                  <a:pt x="0" y="184"/>
                </a:lnTo>
                <a:lnTo>
                  <a:pt x="2" y="187"/>
                </a:lnTo>
                <a:lnTo>
                  <a:pt x="3" y="191"/>
                </a:lnTo>
                <a:lnTo>
                  <a:pt x="4" y="195"/>
                </a:lnTo>
                <a:lnTo>
                  <a:pt x="7" y="199"/>
                </a:lnTo>
                <a:lnTo>
                  <a:pt x="8" y="203"/>
                </a:lnTo>
                <a:lnTo>
                  <a:pt x="11" y="206"/>
                </a:lnTo>
                <a:lnTo>
                  <a:pt x="17" y="212"/>
                </a:lnTo>
                <a:lnTo>
                  <a:pt x="21" y="213"/>
                </a:lnTo>
                <a:lnTo>
                  <a:pt x="25" y="216"/>
                </a:lnTo>
                <a:lnTo>
                  <a:pt x="30" y="219"/>
                </a:lnTo>
                <a:lnTo>
                  <a:pt x="35" y="220"/>
                </a:lnTo>
                <a:lnTo>
                  <a:pt x="42" y="219"/>
                </a:lnTo>
                <a:lnTo>
                  <a:pt x="47" y="216"/>
                </a:lnTo>
                <a:lnTo>
                  <a:pt x="53" y="215"/>
                </a:lnTo>
                <a:lnTo>
                  <a:pt x="58" y="211"/>
                </a:lnTo>
                <a:lnTo>
                  <a:pt x="62" y="208"/>
                </a:lnTo>
                <a:lnTo>
                  <a:pt x="68" y="204"/>
                </a:lnTo>
                <a:lnTo>
                  <a:pt x="71" y="200"/>
                </a:lnTo>
                <a:lnTo>
                  <a:pt x="75" y="197"/>
                </a:lnTo>
                <a:lnTo>
                  <a:pt x="78" y="191"/>
                </a:lnTo>
                <a:lnTo>
                  <a:pt x="80" y="186"/>
                </a:lnTo>
                <a:lnTo>
                  <a:pt x="83" y="181"/>
                </a:lnTo>
                <a:lnTo>
                  <a:pt x="86" y="175"/>
                </a:lnTo>
                <a:lnTo>
                  <a:pt x="87" y="169"/>
                </a:lnTo>
                <a:lnTo>
                  <a:pt x="87" y="163"/>
                </a:lnTo>
                <a:lnTo>
                  <a:pt x="87" y="158"/>
                </a:lnTo>
                <a:lnTo>
                  <a:pt x="87" y="151"/>
                </a:lnTo>
                <a:lnTo>
                  <a:pt x="87" y="150"/>
                </a:lnTo>
                <a:lnTo>
                  <a:pt x="86" y="147"/>
                </a:lnTo>
                <a:lnTo>
                  <a:pt x="86" y="137"/>
                </a:lnTo>
                <a:lnTo>
                  <a:pt x="84" y="128"/>
                </a:lnTo>
                <a:lnTo>
                  <a:pt x="80" y="109"/>
                </a:lnTo>
                <a:lnTo>
                  <a:pt x="77" y="89"/>
                </a:lnTo>
                <a:lnTo>
                  <a:pt x="70" y="71"/>
                </a:lnTo>
                <a:lnTo>
                  <a:pt x="64" y="52"/>
                </a:lnTo>
                <a:lnTo>
                  <a:pt x="56" y="35"/>
                </a:lnTo>
                <a:lnTo>
                  <a:pt x="46" y="17"/>
                </a:lnTo>
                <a:lnTo>
                  <a:pt x="35" y="0"/>
                </a:lnTo>
                <a:lnTo>
                  <a:pt x="35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>
            <a:off x="7749666" y="3902994"/>
            <a:ext cx="68263" cy="174625"/>
          </a:xfrm>
          <a:custGeom>
            <a:avLst/>
            <a:gdLst>
              <a:gd name="T0" fmla="*/ 35 w 87"/>
              <a:gd name="T1" fmla="*/ 0 h 220"/>
              <a:gd name="T2" fmla="*/ 36 w 87"/>
              <a:gd name="T3" fmla="*/ 17 h 220"/>
              <a:gd name="T4" fmla="*/ 36 w 87"/>
              <a:gd name="T5" fmla="*/ 32 h 220"/>
              <a:gd name="T6" fmla="*/ 36 w 87"/>
              <a:gd name="T7" fmla="*/ 48 h 220"/>
              <a:gd name="T8" fmla="*/ 35 w 87"/>
              <a:gd name="T9" fmla="*/ 63 h 220"/>
              <a:gd name="T10" fmla="*/ 34 w 87"/>
              <a:gd name="T11" fmla="*/ 80 h 220"/>
              <a:gd name="T12" fmla="*/ 31 w 87"/>
              <a:gd name="T13" fmla="*/ 96 h 220"/>
              <a:gd name="T14" fmla="*/ 29 w 87"/>
              <a:gd name="T15" fmla="*/ 111 h 220"/>
              <a:gd name="T16" fmla="*/ 25 w 87"/>
              <a:gd name="T17" fmla="*/ 127 h 220"/>
              <a:gd name="T18" fmla="*/ 24 w 87"/>
              <a:gd name="T19" fmla="*/ 132 h 220"/>
              <a:gd name="T20" fmla="*/ 22 w 87"/>
              <a:gd name="T21" fmla="*/ 136 h 220"/>
              <a:gd name="T22" fmla="*/ 20 w 87"/>
              <a:gd name="T23" fmla="*/ 141 h 220"/>
              <a:gd name="T24" fmla="*/ 17 w 87"/>
              <a:gd name="T25" fmla="*/ 145 h 220"/>
              <a:gd name="T26" fmla="*/ 14 w 87"/>
              <a:gd name="T27" fmla="*/ 149 h 220"/>
              <a:gd name="T28" fmla="*/ 12 w 87"/>
              <a:gd name="T29" fmla="*/ 153 h 220"/>
              <a:gd name="T30" fmla="*/ 4 w 87"/>
              <a:gd name="T31" fmla="*/ 160 h 220"/>
              <a:gd name="T32" fmla="*/ 3 w 87"/>
              <a:gd name="T33" fmla="*/ 164 h 220"/>
              <a:gd name="T34" fmla="*/ 2 w 87"/>
              <a:gd name="T35" fmla="*/ 168 h 220"/>
              <a:gd name="T36" fmla="*/ 0 w 87"/>
              <a:gd name="T37" fmla="*/ 172 h 220"/>
              <a:gd name="T38" fmla="*/ 0 w 87"/>
              <a:gd name="T39" fmla="*/ 176 h 220"/>
              <a:gd name="T40" fmla="*/ 0 w 87"/>
              <a:gd name="T41" fmla="*/ 180 h 220"/>
              <a:gd name="T42" fmla="*/ 0 w 87"/>
              <a:gd name="T43" fmla="*/ 184 h 220"/>
              <a:gd name="T44" fmla="*/ 2 w 87"/>
              <a:gd name="T45" fmla="*/ 187 h 220"/>
              <a:gd name="T46" fmla="*/ 3 w 87"/>
              <a:gd name="T47" fmla="*/ 191 h 220"/>
              <a:gd name="T48" fmla="*/ 4 w 87"/>
              <a:gd name="T49" fmla="*/ 195 h 220"/>
              <a:gd name="T50" fmla="*/ 7 w 87"/>
              <a:gd name="T51" fmla="*/ 199 h 220"/>
              <a:gd name="T52" fmla="*/ 8 w 87"/>
              <a:gd name="T53" fmla="*/ 203 h 220"/>
              <a:gd name="T54" fmla="*/ 11 w 87"/>
              <a:gd name="T55" fmla="*/ 206 h 220"/>
              <a:gd name="T56" fmla="*/ 17 w 87"/>
              <a:gd name="T57" fmla="*/ 212 h 220"/>
              <a:gd name="T58" fmla="*/ 21 w 87"/>
              <a:gd name="T59" fmla="*/ 213 h 220"/>
              <a:gd name="T60" fmla="*/ 25 w 87"/>
              <a:gd name="T61" fmla="*/ 216 h 220"/>
              <a:gd name="T62" fmla="*/ 30 w 87"/>
              <a:gd name="T63" fmla="*/ 219 h 220"/>
              <a:gd name="T64" fmla="*/ 35 w 87"/>
              <a:gd name="T65" fmla="*/ 220 h 220"/>
              <a:gd name="T66" fmla="*/ 42 w 87"/>
              <a:gd name="T67" fmla="*/ 219 h 220"/>
              <a:gd name="T68" fmla="*/ 47 w 87"/>
              <a:gd name="T69" fmla="*/ 216 h 220"/>
              <a:gd name="T70" fmla="*/ 53 w 87"/>
              <a:gd name="T71" fmla="*/ 215 h 220"/>
              <a:gd name="T72" fmla="*/ 58 w 87"/>
              <a:gd name="T73" fmla="*/ 211 h 220"/>
              <a:gd name="T74" fmla="*/ 62 w 87"/>
              <a:gd name="T75" fmla="*/ 208 h 220"/>
              <a:gd name="T76" fmla="*/ 68 w 87"/>
              <a:gd name="T77" fmla="*/ 204 h 220"/>
              <a:gd name="T78" fmla="*/ 71 w 87"/>
              <a:gd name="T79" fmla="*/ 200 h 220"/>
              <a:gd name="T80" fmla="*/ 75 w 87"/>
              <a:gd name="T81" fmla="*/ 197 h 220"/>
              <a:gd name="T82" fmla="*/ 78 w 87"/>
              <a:gd name="T83" fmla="*/ 191 h 220"/>
              <a:gd name="T84" fmla="*/ 80 w 87"/>
              <a:gd name="T85" fmla="*/ 186 h 220"/>
              <a:gd name="T86" fmla="*/ 83 w 87"/>
              <a:gd name="T87" fmla="*/ 181 h 220"/>
              <a:gd name="T88" fmla="*/ 86 w 87"/>
              <a:gd name="T89" fmla="*/ 175 h 220"/>
              <a:gd name="T90" fmla="*/ 87 w 87"/>
              <a:gd name="T91" fmla="*/ 169 h 220"/>
              <a:gd name="T92" fmla="*/ 87 w 87"/>
              <a:gd name="T93" fmla="*/ 163 h 220"/>
              <a:gd name="T94" fmla="*/ 87 w 87"/>
              <a:gd name="T95" fmla="*/ 158 h 220"/>
              <a:gd name="T96" fmla="*/ 87 w 87"/>
              <a:gd name="T97" fmla="*/ 151 h 220"/>
              <a:gd name="T98" fmla="*/ 87 w 87"/>
              <a:gd name="T99" fmla="*/ 150 h 220"/>
              <a:gd name="T100" fmla="*/ 86 w 87"/>
              <a:gd name="T101" fmla="*/ 147 h 220"/>
              <a:gd name="T102" fmla="*/ 86 w 87"/>
              <a:gd name="T103" fmla="*/ 137 h 220"/>
              <a:gd name="T104" fmla="*/ 84 w 87"/>
              <a:gd name="T105" fmla="*/ 128 h 220"/>
              <a:gd name="T106" fmla="*/ 80 w 87"/>
              <a:gd name="T107" fmla="*/ 109 h 220"/>
              <a:gd name="T108" fmla="*/ 77 w 87"/>
              <a:gd name="T109" fmla="*/ 89 h 220"/>
              <a:gd name="T110" fmla="*/ 70 w 87"/>
              <a:gd name="T111" fmla="*/ 71 h 220"/>
              <a:gd name="T112" fmla="*/ 64 w 87"/>
              <a:gd name="T113" fmla="*/ 52 h 220"/>
              <a:gd name="T114" fmla="*/ 56 w 87"/>
              <a:gd name="T115" fmla="*/ 35 h 220"/>
              <a:gd name="T116" fmla="*/ 46 w 87"/>
              <a:gd name="T117" fmla="*/ 17 h 220"/>
              <a:gd name="T118" fmla="*/ 35 w 87"/>
              <a:gd name="T119" fmla="*/ 0 h 220"/>
              <a:gd name="T120" fmla="*/ 35 w 87"/>
              <a:gd name="T12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7" h="220">
                <a:moveTo>
                  <a:pt x="35" y="0"/>
                </a:moveTo>
                <a:lnTo>
                  <a:pt x="36" y="17"/>
                </a:lnTo>
                <a:lnTo>
                  <a:pt x="36" y="32"/>
                </a:lnTo>
                <a:lnTo>
                  <a:pt x="36" y="48"/>
                </a:lnTo>
                <a:lnTo>
                  <a:pt x="35" y="63"/>
                </a:lnTo>
                <a:lnTo>
                  <a:pt x="34" y="80"/>
                </a:lnTo>
                <a:lnTo>
                  <a:pt x="31" y="96"/>
                </a:lnTo>
                <a:lnTo>
                  <a:pt x="29" y="111"/>
                </a:lnTo>
                <a:lnTo>
                  <a:pt x="25" y="127"/>
                </a:lnTo>
                <a:lnTo>
                  <a:pt x="24" y="132"/>
                </a:lnTo>
                <a:lnTo>
                  <a:pt x="22" y="136"/>
                </a:lnTo>
                <a:lnTo>
                  <a:pt x="20" y="141"/>
                </a:lnTo>
                <a:lnTo>
                  <a:pt x="17" y="145"/>
                </a:lnTo>
                <a:lnTo>
                  <a:pt x="14" y="149"/>
                </a:lnTo>
                <a:lnTo>
                  <a:pt x="12" y="153"/>
                </a:lnTo>
                <a:lnTo>
                  <a:pt x="4" y="160"/>
                </a:lnTo>
                <a:lnTo>
                  <a:pt x="3" y="164"/>
                </a:lnTo>
                <a:lnTo>
                  <a:pt x="2" y="168"/>
                </a:lnTo>
                <a:lnTo>
                  <a:pt x="0" y="172"/>
                </a:lnTo>
                <a:lnTo>
                  <a:pt x="0" y="176"/>
                </a:lnTo>
                <a:lnTo>
                  <a:pt x="0" y="180"/>
                </a:lnTo>
                <a:lnTo>
                  <a:pt x="0" y="184"/>
                </a:lnTo>
                <a:lnTo>
                  <a:pt x="2" y="187"/>
                </a:lnTo>
                <a:lnTo>
                  <a:pt x="3" y="191"/>
                </a:lnTo>
                <a:lnTo>
                  <a:pt x="4" y="195"/>
                </a:lnTo>
                <a:lnTo>
                  <a:pt x="7" y="199"/>
                </a:lnTo>
                <a:lnTo>
                  <a:pt x="8" y="203"/>
                </a:lnTo>
                <a:lnTo>
                  <a:pt x="11" y="206"/>
                </a:lnTo>
                <a:lnTo>
                  <a:pt x="17" y="212"/>
                </a:lnTo>
                <a:lnTo>
                  <a:pt x="21" y="213"/>
                </a:lnTo>
                <a:lnTo>
                  <a:pt x="25" y="216"/>
                </a:lnTo>
                <a:lnTo>
                  <a:pt x="30" y="219"/>
                </a:lnTo>
                <a:lnTo>
                  <a:pt x="35" y="220"/>
                </a:lnTo>
                <a:lnTo>
                  <a:pt x="42" y="219"/>
                </a:lnTo>
                <a:lnTo>
                  <a:pt x="47" y="216"/>
                </a:lnTo>
                <a:lnTo>
                  <a:pt x="53" y="215"/>
                </a:lnTo>
                <a:lnTo>
                  <a:pt x="58" y="211"/>
                </a:lnTo>
                <a:lnTo>
                  <a:pt x="62" y="208"/>
                </a:lnTo>
                <a:lnTo>
                  <a:pt x="68" y="204"/>
                </a:lnTo>
                <a:lnTo>
                  <a:pt x="71" y="200"/>
                </a:lnTo>
                <a:lnTo>
                  <a:pt x="75" y="197"/>
                </a:lnTo>
                <a:lnTo>
                  <a:pt x="78" y="191"/>
                </a:lnTo>
                <a:lnTo>
                  <a:pt x="80" y="186"/>
                </a:lnTo>
                <a:lnTo>
                  <a:pt x="83" y="181"/>
                </a:lnTo>
                <a:lnTo>
                  <a:pt x="86" y="175"/>
                </a:lnTo>
                <a:lnTo>
                  <a:pt x="87" y="169"/>
                </a:lnTo>
                <a:lnTo>
                  <a:pt x="87" y="163"/>
                </a:lnTo>
                <a:lnTo>
                  <a:pt x="87" y="158"/>
                </a:lnTo>
                <a:lnTo>
                  <a:pt x="87" y="151"/>
                </a:lnTo>
                <a:lnTo>
                  <a:pt x="87" y="150"/>
                </a:lnTo>
                <a:lnTo>
                  <a:pt x="86" y="147"/>
                </a:lnTo>
                <a:lnTo>
                  <a:pt x="86" y="137"/>
                </a:lnTo>
                <a:lnTo>
                  <a:pt x="84" y="128"/>
                </a:lnTo>
                <a:lnTo>
                  <a:pt x="80" y="109"/>
                </a:lnTo>
                <a:lnTo>
                  <a:pt x="77" y="89"/>
                </a:lnTo>
                <a:lnTo>
                  <a:pt x="70" y="71"/>
                </a:lnTo>
                <a:lnTo>
                  <a:pt x="64" y="52"/>
                </a:lnTo>
                <a:lnTo>
                  <a:pt x="56" y="35"/>
                </a:lnTo>
                <a:lnTo>
                  <a:pt x="46" y="17"/>
                </a:lnTo>
                <a:lnTo>
                  <a:pt x="35" y="0"/>
                </a:lnTo>
                <a:lnTo>
                  <a:pt x="35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2"/>
          <p:cNvSpPr>
            <a:spLocks/>
          </p:cNvSpPr>
          <p:nvPr/>
        </p:nvSpPr>
        <p:spPr bwMode="auto">
          <a:xfrm>
            <a:off x="7917011" y="3741621"/>
            <a:ext cx="68263" cy="174625"/>
          </a:xfrm>
          <a:custGeom>
            <a:avLst/>
            <a:gdLst>
              <a:gd name="T0" fmla="*/ 35 w 87"/>
              <a:gd name="T1" fmla="*/ 0 h 220"/>
              <a:gd name="T2" fmla="*/ 36 w 87"/>
              <a:gd name="T3" fmla="*/ 17 h 220"/>
              <a:gd name="T4" fmla="*/ 36 w 87"/>
              <a:gd name="T5" fmla="*/ 32 h 220"/>
              <a:gd name="T6" fmla="*/ 36 w 87"/>
              <a:gd name="T7" fmla="*/ 48 h 220"/>
              <a:gd name="T8" fmla="*/ 35 w 87"/>
              <a:gd name="T9" fmla="*/ 63 h 220"/>
              <a:gd name="T10" fmla="*/ 34 w 87"/>
              <a:gd name="T11" fmla="*/ 80 h 220"/>
              <a:gd name="T12" fmla="*/ 31 w 87"/>
              <a:gd name="T13" fmla="*/ 96 h 220"/>
              <a:gd name="T14" fmla="*/ 29 w 87"/>
              <a:gd name="T15" fmla="*/ 111 h 220"/>
              <a:gd name="T16" fmla="*/ 25 w 87"/>
              <a:gd name="T17" fmla="*/ 127 h 220"/>
              <a:gd name="T18" fmla="*/ 24 w 87"/>
              <a:gd name="T19" fmla="*/ 132 h 220"/>
              <a:gd name="T20" fmla="*/ 22 w 87"/>
              <a:gd name="T21" fmla="*/ 136 h 220"/>
              <a:gd name="T22" fmla="*/ 20 w 87"/>
              <a:gd name="T23" fmla="*/ 141 h 220"/>
              <a:gd name="T24" fmla="*/ 17 w 87"/>
              <a:gd name="T25" fmla="*/ 145 h 220"/>
              <a:gd name="T26" fmla="*/ 14 w 87"/>
              <a:gd name="T27" fmla="*/ 149 h 220"/>
              <a:gd name="T28" fmla="*/ 12 w 87"/>
              <a:gd name="T29" fmla="*/ 153 h 220"/>
              <a:gd name="T30" fmla="*/ 4 w 87"/>
              <a:gd name="T31" fmla="*/ 160 h 220"/>
              <a:gd name="T32" fmla="*/ 3 w 87"/>
              <a:gd name="T33" fmla="*/ 164 h 220"/>
              <a:gd name="T34" fmla="*/ 2 w 87"/>
              <a:gd name="T35" fmla="*/ 168 h 220"/>
              <a:gd name="T36" fmla="*/ 0 w 87"/>
              <a:gd name="T37" fmla="*/ 172 h 220"/>
              <a:gd name="T38" fmla="*/ 0 w 87"/>
              <a:gd name="T39" fmla="*/ 176 h 220"/>
              <a:gd name="T40" fmla="*/ 0 w 87"/>
              <a:gd name="T41" fmla="*/ 180 h 220"/>
              <a:gd name="T42" fmla="*/ 0 w 87"/>
              <a:gd name="T43" fmla="*/ 184 h 220"/>
              <a:gd name="T44" fmla="*/ 2 w 87"/>
              <a:gd name="T45" fmla="*/ 187 h 220"/>
              <a:gd name="T46" fmla="*/ 3 w 87"/>
              <a:gd name="T47" fmla="*/ 191 h 220"/>
              <a:gd name="T48" fmla="*/ 4 w 87"/>
              <a:gd name="T49" fmla="*/ 195 h 220"/>
              <a:gd name="T50" fmla="*/ 7 w 87"/>
              <a:gd name="T51" fmla="*/ 199 h 220"/>
              <a:gd name="T52" fmla="*/ 8 w 87"/>
              <a:gd name="T53" fmla="*/ 203 h 220"/>
              <a:gd name="T54" fmla="*/ 11 w 87"/>
              <a:gd name="T55" fmla="*/ 206 h 220"/>
              <a:gd name="T56" fmla="*/ 17 w 87"/>
              <a:gd name="T57" fmla="*/ 212 h 220"/>
              <a:gd name="T58" fmla="*/ 21 w 87"/>
              <a:gd name="T59" fmla="*/ 213 h 220"/>
              <a:gd name="T60" fmla="*/ 25 w 87"/>
              <a:gd name="T61" fmla="*/ 216 h 220"/>
              <a:gd name="T62" fmla="*/ 30 w 87"/>
              <a:gd name="T63" fmla="*/ 219 h 220"/>
              <a:gd name="T64" fmla="*/ 35 w 87"/>
              <a:gd name="T65" fmla="*/ 220 h 220"/>
              <a:gd name="T66" fmla="*/ 42 w 87"/>
              <a:gd name="T67" fmla="*/ 219 h 220"/>
              <a:gd name="T68" fmla="*/ 47 w 87"/>
              <a:gd name="T69" fmla="*/ 216 h 220"/>
              <a:gd name="T70" fmla="*/ 53 w 87"/>
              <a:gd name="T71" fmla="*/ 215 h 220"/>
              <a:gd name="T72" fmla="*/ 58 w 87"/>
              <a:gd name="T73" fmla="*/ 211 h 220"/>
              <a:gd name="T74" fmla="*/ 62 w 87"/>
              <a:gd name="T75" fmla="*/ 208 h 220"/>
              <a:gd name="T76" fmla="*/ 68 w 87"/>
              <a:gd name="T77" fmla="*/ 204 h 220"/>
              <a:gd name="T78" fmla="*/ 71 w 87"/>
              <a:gd name="T79" fmla="*/ 200 h 220"/>
              <a:gd name="T80" fmla="*/ 75 w 87"/>
              <a:gd name="T81" fmla="*/ 197 h 220"/>
              <a:gd name="T82" fmla="*/ 78 w 87"/>
              <a:gd name="T83" fmla="*/ 191 h 220"/>
              <a:gd name="T84" fmla="*/ 80 w 87"/>
              <a:gd name="T85" fmla="*/ 186 h 220"/>
              <a:gd name="T86" fmla="*/ 83 w 87"/>
              <a:gd name="T87" fmla="*/ 181 h 220"/>
              <a:gd name="T88" fmla="*/ 86 w 87"/>
              <a:gd name="T89" fmla="*/ 175 h 220"/>
              <a:gd name="T90" fmla="*/ 87 w 87"/>
              <a:gd name="T91" fmla="*/ 169 h 220"/>
              <a:gd name="T92" fmla="*/ 87 w 87"/>
              <a:gd name="T93" fmla="*/ 163 h 220"/>
              <a:gd name="T94" fmla="*/ 87 w 87"/>
              <a:gd name="T95" fmla="*/ 158 h 220"/>
              <a:gd name="T96" fmla="*/ 87 w 87"/>
              <a:gd name="T97" fmla="*/ 151 h 220"/>
              <a:gd name="T98" fmla="*/ 87 w 87"/>
              <a:gd name="T99" fmla="*/ 150 h 220"/>
              <a:gd name="T100" fmla="*/ 86 w 87"/>
              <a:gd name="T101" fmla="*/ 147 h 220"/>
              <a:gd name="T102" fmla="*/ 86 w 87"/>
              <a:gd name="T103" fmla="*/ 137 h 220"/>
              <a:gd name="T104" fmla="*/ 84 w 87"/>
              <a:gd name="T105" fmla="*/ 128 h 220"/>
              <a:gd name="T106" fmla="*/ 80 w 87"/>
              <a:gd name="T107" fmla="*/ 109 h 220"/>
              <a:gd name="T108" fmla="*/ 77 w 87"/>
              <a:gd name="T109" fmla="*/ 89 h 220"/>
              <a:gd name="T110" fmla="*/ 70 w 87"/>
              <a:gd name="T111" fmla="*/ 71 h 220"/>
              <a:gd name="T112" fmla="*/ 64 w 87"/>
              <a:gd name="T113" fmla="*/ 52 h 220"/>
              <a:gd name="T114" fmla="*/ 56 w 87"/>
              <a:gd name="T115" fmla="*/ 35 h 220"/>
              <a:gd name="T116" fmla="*/ 46 w 87"/>
              <a:gd name="T117" fmla="*/ 17 h 220"/>
              <a:gd name="T118" fmla="*/ 35 w 87"/>
              <a:gd name="T119" fmla="*/ 0 h 220"/>
              <a:gd name="T120" fmla="*/ 35 w 87"/>
              <a:gd name="T12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7" h="220">
                <a:moveTo>
                  <a:pt x="35" y="0"/>
                </a:moveTo>
                <a:lnTo>
                  <a:pt x="36" y="17"/>
                </a:lnTo>
                <a:lnTo>
                  <a:pt x="36" y="32"/>
                </a:lnTo>
                <a:lnTo>
                  <a:pt x="36" y="48"/>
                </a:lnTo>
                <a:lnTo>
                  <a:pt x="35" y="63"/>
                </a:lnTo>
                <a:lnTo>
                  <a:pt x="34" y="80"/>
                </a:lnTo>
                <a:lnTo>
                  <a:pt x="31" y="96"/>
                </a:lnTo>
                <a:lnTo>
                  <a:pt x="29" y="111"/>
                </a:lnTo>
                <a:lnTo>
                  <a:pt x="25" y="127"/>
                </a:lnTo>
                <a:lnTo>
                  <a:pt x="24" y="132"/>
                </a:lnTo>
                <a:lnTo>
                  <a:pt x="22" y="136"/>
                </a:lnTo>
                <a:lnTo>
                  <a:pt x="20" y="141"/>
                </a:lnTo>
                <a:lnTo>
                  <a:pt x="17" y="145"/>
                </a:lnTo>
                <a:lnTo>
                  <a:pt x="14" y="149"/>
                </a:lnTo>
                <a:lnTo>
                  <a:pt x="12" y="153"/>
                </a:lnTo>
                <a:lnTo>
                  <a:pt x="4" y="160"/>
                </a:lnTo>
                <a:lnTo>
                  <a:pt x="3" y="164"/>
                </a:lnTo>
                <a:lnTo>
                  <a:pt x="2" y="168"/>
                </a:lnTo>
                <a:lnTo>
                  <a:pt x="0" y="172"/>
                </a:lnTo>
                <a:lnTo>
                  <a:pt x="0" y="176"/>
                </a:lnTo>
                <a:lnTo>
                  <a:pt x="0" y="180"/>
                </a:lnTo>
                <a:lnTo>
                  <a:pt x="0" y="184"/>
                </a:lnTo>
                <a:lnTo>
                  <a:pt x="2" y="187"/>
                </a:lnTo>
                <a:lnTo>
                  <a:pt x="3" y="191"/>
                </a:lnTo>
                <a:lnTo>
                  <a:pt x="4" y="195"/>
                </a:lnTo>
                <a:lnTo>
                  <a:pt x="7" y="199"/>
                </a:lnTo>
                <a:lnTo>
                  <a:pt x="8" y="203"/>
                </a:lnTo>
                <a:lnTo>
                  <a:pt x="11" y="206"/>
                </a:lnTo>
                <a:lnTo>
                  <a:pt x="17" y="212"/>
                </a:lnTo>
                <a:lnTo>
                  <a:pt x="21" y="213"/>
                </a:lnTo>
                <a:lnTo>
                  <a:pt x="25" y="216"/>
                </a:lnTo>
                <a:lnTo>
                  <a:pt x="30" y="219"/>
                </a:lnTo>
                <a:lnTo>
                  <a:pt x="35" y="220"/>
                </a:lnTo>
                <a:lnTo>
                  <a:pt x="42" y="219"/>
                </a:lnTo>
                <a:lnTo>
                  <a:pt x="47" y="216"/>
                </a:lnTo>
                <a:lnTo>
                  <a:pt x="53" y="215"/>
                </a:lnTo>
                <a:lnTo>
                  <a:pt x="58" y="211"/>
                </a:lnTo>
                <a:lnTo>
                  <a:pt x="62" y="208"/>
                </a:lnTo>
                <a:lnTo>
                  <a:pt x="68" y="204"/>
                </a:lnTo>
                <a:lnTo>
                  <a:pt x="71" y="200"/>
                </a:lnTo>
                <a:lnTo>
                  <a:pt x="75" y="197"/>
                </a:lnTo>
                <a:lnTo>
                  <a:pt x="78" y="191"/>
                </a:lnTo>
                <a:lnTo>
                  <a:pt x="80" y="186"/>
                </a:lnTo>
                <a:lnTo>
                  <a:pt x="83" y="181"/>
                </a:lnTo>
                <a:lnTo>
                  <a:pt x="86" y="175"/>
                </a:lnTo>
                <a:lnTo>
                  <a:pt x="87" y="169"/>
                </a:lnTo>
                <a:lnTo>
                  <a:pt x="87" y="163"/>
                </a:lnTo>
                <a:lnTo>
                  <a:pt x="87" y="158"/>
                </a:lnTo>
                <a:lnTo>
                  <a:pt x="87" y="151"/>
                </a:lnTo>
                <a:lnTo>
                  <a:pt x="87" y="150"/>
                </a:lnTo>
                <a:lnTo>
                  <a:pt x="86" y="147"/>
                </a:lnTo>
                <a:lnTo>
                  <a:pt x="86" y="137"/>
                </a:lnTo>
                <a:lnTo>
                  <a:pt x="84" y="128"/>
                </a:lnTo>
                <a:lnTo>
                  <a:pt x="80" y="109"/>
                </a:lnTo>
                <a:lnTo>
                  <a:pt x="77" y="89"/>
                </a:lnTo>
                <a:lnTo>
                  <a:pt x="70" y="71"/>
                </a:lnTo>
                <a:lnTo>
                  <a:pt x="64" y="52"/>
                </a:lnTo>
                <a:lnTo>
                  <a:pt x="56" y="35"/>
                </a:lnTo>
                <a:lnTo>
                  <a:pt x="46" y="17"/>
                </a:lnTo>
                <a:lnTo>
                  <a:pt x="35" y="0"/>
                </a:lnTo>
                <a:lnTo>
                  <a:pt x="35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6"/>
          <p:cNvSpPr>
            <a:spLocks/>
          </p:cNvSpPr>
          <p:nvPr/>
        </p:nvSpPr>
        <p:spPr bwMode="auto">
          <a:xfrm>
            <a:off x="7051061" y="3164807"/>
            <a:ext cx="1109663" cy="533400"/>
          </a:xfrm>
          <a:custGeom>
            <a:avLst/>
            <a:gdLst>
              <a:gd name="T0" fmla="*/ 40 w 1397"/>
              <a:gd name="T1" fmla="*/ 644 h 673"/>
              <a:gd name="T2" fmla="*/ 9 w 1397"/>
              <a:gd name="T3" fmla="*/ 595 h 673"/>
              <a:gd name="T4" fmla="*/ 2 w 1397"/>
              <a:gd name="T5" fmla="*/ 568 h 673"/>
              <a:gd name="T6" fmla="*/ 0 w 1397"/>
              <a:gd name="T7" fmla="*/ 539 h 673"/>
              <a:gd name="T8" fmla="*/ 4 w 1397"/>
              <a:gd name="T9" fmla="*/ 510 h 673"/>
              <a:gd name="T10" fmla="*/ 13 w 1397"/>
              <a:gd name="T11" fmla="*/ 481 h 673"/>
              <a:gd name="T12" fmla="*/ 35 w 1397"/>
              <a:gd name="T13" fmla="*/ 446 h 673"/>
              <a:gd name="T14" fmla="*/ 74 w 1397"/>
              <a:gd name="T15" fmla="*/ 413 h 673"/>
              <a:gd name="T16" fmla="*/ 120 w 1397"/>
              <a:gd name="T17" fmla="*/ 395 h 673"/>
              <a:gd name="T18" fmla="*/ 172 w 1397"/>
              <a:gd name="T19" fmla="*/ 395 h 673"/>
              <a:gd name="T20" fmla="*/ 193 w 1397"/>
              <a:gd name="T21" fmla="*/ 384 h 673"/>
              <a:gd name="T22" fmla="*/ 187 w 1397"/>
              <a:gd name="T23" fmla="*/ 352 h 673"/>
              <a:gd name="T24" fmla="*/ 189 w 1397"/>
              <a:gd name="T25" fmla="*/ 320 h 673"/>
              <a:gd name="T26" fmla="*/ 196 w 1397"/>
              <a:gd name="T27" fmla="*/ 288 h 673"/>
              <a:gd name="T28" fmla="*/ 209 w 1397"/>
              <a:gd name="T29" fmla="*/ 259 h 673"/>
              <a:gd name="T30" fmla="*/ 239 w 1397"/>
              <a:gd name="T31" fmla="*/ 221 h 673"/>
              <a:gd name="T32" fmla="*/ 281 w 1397"/>
              <a:gd name="T33" fmla="*/ 194 h 673"/>
              <a:gd name="T34" fmla="*/ 312 w 1397"/>
              <a:gd name="T35" fmla="*/ 182 h 673"/>
              <a:gd name="T36" fmla="*/ 344 w 1397"/>
              <a:gd name="T37" fmla="*/ 177 h 673"/>
              <a:gd name="T38" fmla="*/ 366 w 1397"/>
              <a:gd name="T39" fmla="*/ 155 h 673"/>
              <a:gd name="T40" fmla="*/ 383 w 1397"/>
              <a:gd name="T41" fmla="*/ 115 h 673"/>
              <a:gd name="T42" fmla="*/ 405 w 1397"/>
              <a:gd name="T43" fmla="*/ 80 h 673"/>
              <a:gd name="T44" fmla="*/ 433 w 1397"/>
              <a:gd name="T45" fmla="*/ 50 h 673"/>
              <a:gd name="T46" fmla="*/ 467 w 1397"/>
              <a:gd name="T47" fmla="*/ 27 h 673"/>
              <a:gd name="T48" fmla="*/ 506 w 1397"/>
              <a:gd name="T49" fmla="*/ 10 h 673"/>
              <a:gd name="T50" fmla="*/ 546 w 1397"/>
              <a:gd name="T51" fmla="*/ 1 h 673"/>
              <a:gd name="T52" fmla="*/ 589 w 1397"/>
              <a:gd name="T53" fmla="*/ 0 h 673"/>
              <a:gd name="T54" fmla="*/ 636 w 1397"/>
              <a:gd name="T55" fmla="*/ 10 h 673"/>
              <a:gd name="T56" fmla="*/ 686 w 1397"/>
              <a:gd name="T57" fmla="*/ 32 h 673"/>
              <a:gd name="T58" fmla="*/ 727 w 1397"/>
              <a:gd name="T59" fmla="*/ 67 h 673"/>
              <a:gd name="T60" fmla="*/ 759 w 1397"/>
              <a:gd name="T61" fmla="*/ 111 h 673"/>
              <a:gd name="T62" fmla="*/ 789 w 1397"/>
              <a:gd name="T63" fmla="*/ 132 h 673"/>
              <a:gd name="T64" fmla="*/ 825 w 1397"/>
              <a:gd name="T65" fmla="*/ 131 h 673"/>
              <a:gd name="T66" fmla="*/ 860 w 1397"/>
              <a:gd name="T67" fmla="*/ 137 h 673"/>
              <a:gd name="T68" fmla="*/ 894 w 1397"/>
              <a:gd name="T69" fmla="*/ 149 h 673"/>
              <a:gd name="T70" fmla="*/ 924 w 1397"/>
              <a:gd name="T71" fmla="*/ 167 h 673"/>
              <a:gd name="T72" fmla="*/ 949 w 1397"/>
              <a:gd name="T73" fmla="*/ 191 h 673"/>
              <a:gd name="T74" fmla="*/ 970 w 1397"/>
              <a:gd name="T75" fmla="*/ 220 h 673"/>
              <a:gd name="T76" fmla="*/ 986 w 1397"/>
              <a:gd name="T77" fmla="*/ 254 h 673"/>
              <a:gd name="T78" fmla="*/ 995 w 1397"/>
              <a:gd name="T79" fmla="*/ 295 h 673"/>
              <a:gd name="T80" fmla="*/ 1017 w 1397"/>
              <a:gd name="T81" fmla="*/ 309 h 673"/>
              <a:gd name="T82" fmla="*/ 1059 w 1397"/>
              <a:gd name="T83" fmla="*/ 303 h 673"/>
              <a:gd name="T84" fmla="*/ 1101 w 1397"/>
              <a:gd name="T85" fmla="*/ 313 h 673"/>
              <a:gd name="T86" fmla="*/ 1136 w 1397"/>
              <a:gd name="T87" fmla="*/ 339 h 673"/>
              <a:gd name="T88" fmla="*/ 1159 w 1397"/>
              <a:gd name="T89" fmla="*/ 379 h 673"/>
              <a:gd name="T90" fmla="*/ 1164 w 1397"/>
              <a:gd name="T91" fmla="*/ 426 h 673"/>
              <a:gd name="T92" fmla="*/ 1176 w 1397"/>
              <a:gd name="T93" fmla="*/ 442 h 673"/>
              <a:gd name="T94" fmla="*/ 1210 w 1397"/>
              <a:gd name="T95" fmla="*/ 436 h 673"/>
              <a:gd name="T96" fmla="*/ 1243 w 1397"/>
              <a:gd name="T97" fmla="*/ 437 h 673"/>
              <a:gd name="T98" fmla="*/ 1275 w 1397"/>
              <a:gd name="T99" fmla="*/ 444 h 673"/>
              <a:gd name="T100" fmla="*/ 1307 w 1397"/>
              <a:gd name="T101" fmla="*/ 457 h 673"/>
              <a:gd name="T102" fmla="*/ 1334 w 1397"/>
              <a:gd name="T103" fmla="*/ 475 h 673"/>
              <a:gd name="T104" fmla="*/ 1367 w 1397"/>
              <a:gd name="T105" fmla="*/ 512 h 673"/>
              <a:gd name="T106" fmla="*/ 1384 w 1397"/>
              <a:gd name="T107" fmla="*/ 543 h 673"/>
              <a:gd name="T108" fmla="*/ 1393 w 1397"/>
              <a:gd name="T109" fmla="*/ 574 h 673"/>
              <a:gd name="T110" fmla="*/ 1397 w 1397"/>
              <a:gd name="T111" fmla="*/ 608 h 673"/>
              <a:gd name="T112" fmla="*/ 1395 w 1397"/>
              <a:gd name="T113" fmla="*/ 640 h 673"/>
              <a:gd name="T114" fmla="*/ 1385 w 1397"/>
              <a:gd name="T115" fmla="*/ 673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97" h="673">
                <a:moveTo>
                  <a:pt x="75" y="673"/>
                </a:moveTo>
                <a:lnTo>
                  <a:pt x="62" y="665"/>
                </a:lnTo>
                <a:lnTo>
                  <a:pt x="50" y="655"/>
                </a:lnTo>
                <a:lnTo>
                  <a:pt x="40" y="644"/>
                </a:lnTo>
                <a:lnTo>
                  <a:pt x="30" y="634"/>
                </a:lnTo>
                <a:lnTo>
                  <a:pt x="22" y="621"/>
                </a:lnTo>
                <a:lnTo>
                  <a:pt x="15" y="609"/>
                </a:lnTo>
                <a:lnTo>
                  <a:pt x="9" y="595"/>
                </a:lnTo>
                <a:lnTo>
                  <a:pt x="8" y="589"/>
                </a:lnTo>
                <a:lnTo>
                  <a:pt x="5" y="582"/>
                </a:lnTo>
                <a:lnTo>
                  <a:pt x="4" y="574"/>
                </a:lnTo>
                <a:lnTo>
                  <a:pt x="2" y="568"/>
                </a:lnTo>
                <a:lnTo>
                  <a:pt x="1" y="561"/>
                </a:lnTo>
                <a:lnTo>
                  <a:pt x="0" y="554"/>
                </a:lnTo>
                <a:lnTo>
                  <a:pt x="0" y="546"/>
                </a:lnTo>
                <a:lnTo>
                  <a:pt x="0" y="539"/>
                </a:lnTo>
                <a:lnTo>
                  <a:pt x="0" y="532"/>
                </a:lnTo>
                <a:lnTo>
                  <a:pt x="1" y="525"/>
                </a:lnTo>
                <a:lnTo>
                  <a:pt x="1" y="517"/>
                </a:lnTo>
                <a:lnTo>
                  <a:pt x="4" y="510"/>
                </a:lnTo>
                <a:lnTo>
                  <a:pt x="5" y="503"/>
                </a:lnTo>
                <a:lnTo>
                  <a:pt x="8" y="495"/>
                </a:lnTo>
                <a:lnTo>
                  <a:pt x="9" y="489"/>
                </a:lnTo>
                <a:lnTo>
                  <a:pt x="13" y="481"/>
                </a:lnTo>
                <a:lnTo>
                  <a:pt x="15" y="475"/>
                </a:lnTo>
                <a:lnTo>
                  <a:pt x="19" y="468"/>
                </a:lnTo>
                <a:lnTo>
                  <a:pt x="27" y="457"/>
                </a:lnTo>
                <a:lnTo>
                  <a:pt x="35" y="446"/>
                </a:lnTo>
                <a:lnTo>
                  <a:pt x="43" y="436"/>
                </a:lnTo>
                <a:lnTo>
                  <a:pt x="53" y="428"/>
                </a:lnTo>
                <a:lnTo>
                  <a:pt x="63" y="419"/>
                </a:lnTo>
                <a:lnTo>
                  <a:pt x="74" y="413"/>
                </a:lnTo>
                <a:lnTo>
                  <a:pt x="85" y="407"/>
                </a:lnTo>
                <a:lnTo>
                  <a:pt x="97" y="402"/>
                </a:lnTo>
                <a:lnTo>
                  <a:pt x="109" y="398"/>
                </a:lnTo>
                <a:lnTo>
                  <a:pt x="120" y="395"/>
                </a:lnTo>
                <a:lnTo>
                  <a:pt x="133" y="393"/>
                </a:lnTo>
                <a:lnTo>
                  <a:pt x="146" y="392"/>
                </a:lnTo>
                <a:lnTo>
                  <a:pt x="159" y="393"/>
                </a:lnTo>
                <a:lnTo>
                  <a:pt x="172" y="395"/>
                </a:lnTo>
                <a:lnTo>
                  <a:pt x="185" y="397"/>
                </a:lnTo>
                <a:lnTo>
                  <a:pt x="198" y="401"/>
                </a:lnTo>
                <a:lnTo>
                  <a:pt x="195" y="392"/>
                </a:lnTo>
                <a:lnTo>
                  <a:pt x="193" y="384"/>
                </a:lnTo>
                <a:lnTo>
                  <a:pt x="190" y="376"/>
                </a:lnTo>
                <a:lnTo>
                  <a:pt x="189" y="369"/>
                </a:lnTo>
                <a:lnTo>
                  <a:pt x="189" y="360"/>
                </a:lnTo>
                <a:lnTo>
                  <a:pt x="187" y="352"/>
                </a:lnTo>
                <a:lnTo>
                  <a:pt x="187" y="344"/>
                </a:lnTo>
                <a:lnTo>
                  <a:pt x="187" y="335"/>
                </a:lnTo>
                <a:lnTo>
                  <a:pt x="189" y="327"/>
                </a:lnTo>
                <a:lnTo>
                  <a:pt x="189" y="320"/>
                </a:lnTo>
                <a:lnTo>
                  <a:pt x="190" y="312"/>
                </a:lnTo>
                <a:lnTo>
                  <a:pt x="193" y="304"/>
                </a:lnTo>
                <a:lnTo>
                  <a:pt x="194" y="296"/>
                </a:lnTo>
                <a:lnTo>
                  <a:pt x="196" y="288"/>
                </a:lnTo>
                <a:lnTo>
                  <a:pt x="199" y="281"/>
                </a:lnTo>
                <a:lnTo>
                  <a:pt x="203" y="273"/>
                </a:lnTo>
                <a:lnTo>
                  <a:pt x="207" y="266"/>
                </a:lnTo>
                <a:lnTo>
                  <a:pt x="209" y="259"/>
                </a:lnTo>
                <a:lnTo>
                  <a:pt x="215" y="252"/>
                </a:lnTo>
                <a:lnTo>
                  <a:pt x="218" y="246"/>
                </a:lnTo>
                <a:lnTo>
                  <a:pt x="229" y="233"/>
                </a:lnTo>
                <a:lnTo>
                  <a:pt x="239" y="221"/>
                </a:lnTo>
                <a:lnTo>
                  <a:pt x="252" y="211"/>
                </a:lnTo>
                <a:lnTo>
                  <a:pt x="265" y="202"/>
                </a:lnTo>
                <a:lnTo>
                  <a:pt x="273" y="198"/>
                </a:lnTo>
                <a:lnTo>
                  <a:pt x="281" y="194"/>
                </a:lnTo>
                <a:lnTo>
                  <a:pt x="287" y="190"/>
                </a:lnTo>
                <a:lnTo>
                  <a:pt x="296" y="188"/>
                </a:lnTo>
                <a:lnTo>
                  <a:pt x="304" y="184"/>
                </a:lnTo>
                <a:lnTo>
                  <a:pt x="312" y="182"/>
                </a:lnTo>
                <a:lnTo>
                  <a:pt x="319" y="180"/>
                </a:lnTo>
                <a:lnTo>
                  <a:pt x="328" y="179"/>
                </a:lnTo>
                <a:lnTo>
                  <a:pt x="336" y="177"/>
                </a:lnTo>
                <a:lnTo>
                  <a:pt x="344" y="177"/>
                </a:lnTo>
                <a:lnTo>
                  <a:pt x="353" y="177"/>
                </a:lnTo>
                <a:lnTo>
                  <a:pt x="362" y="177"/>
                </a:lnTo>
                <a:lnTo>
                  <a:pt x="363" y="166"/>
                </a:lnTo>
                <a:lnTo>
                  <a:pt x="366" y="155"/>
                </a:lnTo>
                <a:lnTo>
                  <a:pt x="370" y="145"/>
                </a:lnTo>
                <a:lnTo>
                  <a:pt x="374" y="135"/>
                </a:lnTo>
                <a:lnTo>
                  <a:pt x="378" y="125"/>
                </a:lnTo>
                <a:lnTo>
                  <a:pt x="383" y="115"/>
                </a:lnTo>
                <a:lnTo>
                  <a:pt x="388" y="106"/>
                </a:lnTo>
                <a:lnTo>
                  <a:pt x="393" y="97"/>
                </a:lnTo>
                <a:lnTo>
                  <a:pt x="398" y="89"/>
                </a:lnTo>
                <a:lnTo>
                  <a:pt x="405" y="80"/>
                </a:lnTo>
                <a:lnTo>
                  <a:pt x="411" y="72"/>
                </a:lnTo>
                <a:lnTo>
                  <a:pt x="419" y="65"/>
                </a:lnTo>
                <a:lnTo>
                  <a:pt x="425" y="57"/>
                </a:lnTo>
                <a:lnTo>
                  <a:pt x="433" y="50"/>
                </a:lnTo>
                <a:lnTo>
                  <a:pt x="442" y="44"/>
                </a:lnTo>
                <a:lnTo>
                  <a:pt x="450" y="38"/>
                </a:lnTo>
                <a:lnTo>
                  <a:pt x="459" y="32"/>
                </a:lnTo>
                <a:lnTo>
                  <a:pt x="467" y="27"/>
                </a:lnTo>
                <a:lnTo>
                  <a:pt x="476" y="22"/>
                </a:lnTo>
                <a:lnTo>
                  <a:pt x="486" y="18"/>
                </a:lnTo>
                <a:lnTo>
                  <a:pt x="495" y="14"/>
                </a:lnTo>
                <a:lnTo>
                  <a:pt x="506" y="10"/>
                </a:lnTo>
                <a:lnTo>
                  <a:pt x="515" y="8"/>
                </a:lnTo>
                <a:lnTo>
                  <a:pt x="525" y="5"/>
                </a:lnTo>
                <a:lnTo>
                  <a:pt x="535" y="3"/>
                </a:lnTo>
                <a:lnTo>
                  <a:pt x="546" y="1"/>
                </a:lnTo>
                <a:lnTo>
                  <a:pt x="556" y="0"/>
                </a:lnTo>
                <a:lnTo>
                  <a:pt x="567" y="0"/>
                </a:lnTo>
                <a:lnTo>
                  <a:pt x="578" y="0"/>
                </a:lnTo>
                <a:lnTo>
                  <a:pt x="589" y="0"/>
                </a:lnTo>
                <a:lnTo>
                  <a:pt x="599" y="1"/>
                </a:lnTo>
                <a:lnTo>
                  <a:pt x="611" y="4"/>
                </a:lnTo>
                <a:lnTo>
                  <a:pt x="623" y="6"/>
                </a:lnTo>
                <a:lnTo>
                  <a:pt x="636" y="10"/>
                </a:lnTo>
                <a:lnTo>
                  <a:pt x="649" y="14"/>
                </a:lnTo>
                <a:lnTo>
                  <a:pt x="662" y="19"/>
                </a:lnTo>
                <a:lnTo>
                  <a:pt x="674" y="26"/>
                </a:lnTo>
                <a:lnTo>
                  <a:pt x="686" y="32"/>
                </a:lnTo>
                <a:lnTo>
                  <a:pt x="697" y="40"/>
                </a:lnTo>
                <a:lnTo>
                  <a:pt x="708" y="49"/>
                </a:lnTo>
                <a:lnTo>
                  <a:pt x="718" y="57"/>
                </a:lnTo>
                <a:lnTo>
                  <a:pt x="727" y="67"/>
                </a:lnTo>
                <a:lnTo>
                  <a:pt x="736" y="78"/>
                </a:lnTo>
                <a:lnTo>
                  <a:pt x="744" y="88"/>
                </a:lnTo>
                <a:lnTo>
                  <a:pt x="752" y="100"/>
                </a:lnTo>
                <a:lnTo>
                  <a:pt x="759" y="111"/>
                </a:lnTo>
                <a:lnTo>
                  <a:pt x="766" y="123"/>
                </a:lnTo>
                <a:lnTo>
                  <a:pt x="771" y="136"/>
                </a:lnTo>
                <a:lnTo>
                  <a:pt x="780" y="133"/>
                </a:lnTo>
                <a:lnTo>
                  <a:pt x="789" y="132"/>
                </a:lnTo>
                <a:lnTo>
                  <a:pt x="798" y="132"/>
                </a:lnTo>
                <a:lnTo>
                  <a:pt x="807" y="131"/>
                </a:lnTo>
                <a:lnTo>
                  <a:pt x="816" y="131"/>
                </a:lnTo>
                <a:lnTo>
                  <a:pt x="825" y="131"/>
                </a:lnTo>
                <a:lnTo>
                  <a:pt x="834" y="132"/>
                </a:lnTo>
                <a:lnTo>
                  <a:pt x="843" y="133"/>
                </a:lnTo>
                <a:lnTo>
                  <a:pt x="852" y="135"/>
                </a:lnTo>
                <a:lnTo>
                  <a:pt x="860" y="137"/>
                </a:lnTo>
                <a:lnTo>
                  <a:pt x="869" y="140"/>
                </a:lnTo>
                <a:lnTo>
                  <a:pt x="877" y="142"/>
                </a:lnTo>
                <a:lnTo>
                  <a:pt x="885" y="145"/>
                </a:lnTo>
                <a:lnTo>
                  <a:pt x="894" y="149"/>
                </a:lnTo>
                <a:lnTo>
                  <a:pt x="902" y="153"/>
                </a:lnTo>
                <a:lnTo>
                  <a:pt x="908" y="158"/>
                </a:lnTo>
                <a:lnTo>
                  <a:pt x="916" y="162"/>
                </a:lnTo>
                <a:lnTo>
                  <a:pt x="924" y="167"/>
                </a:lnTo>
                <a:lnTo>
                  <a:pt x="930" y="173"/>
                </a:lnTo>
                <a:lnTo>
                  <a:pt x="937" y="179"/>
                </a:lnTo>
                <a:lnTo>
                  <a:pt x="943" y="185"/>
                </a:lnTo>
                <a:lnTo>
                  <a:pt x="949" y="191"/>
                </a:lnTo>
                <a:lnTo>
                  <a:pt x="955" y="198"/>
                </a:lnTo>
                <a:lnTo>
                  <a:pt x="960" y="204"/>
                </a:lnTo>
                <a:lnTo>
                  <a:pt x="965" y="212"/>
                </a:lnTo>
                <a:lnTo>
                  <a:pt x="970" y="220"/>
                </a:lnTo>
                <a:lnTo>
                  <a:pt x="974" y="228"/>
                </a:lnTo>
                <a:lnTo>
                  <a:pt x="979" y="235"/>
                </a:lnTo>
                <a:lnTo>
                  <a:pt x="982" y="244"/>
                </a:lnTo>
                <a:lnTo>
                  <a:pt x="986" y="254"/>
                </a:lnTo>
                <a:lnTo>
                  <a:pt x="988" y="261"/>
                </a:lnTo>
                <a:lnTo>
                  <a:pt x="991" y="272"/>
                </a:lnTo>
                <a:lnTo>
                  <a:pt x="993" y="283"/>
                </a:lnTo>
                <a:lnTo>
                  <a:pt x="995" y="295"/>
                </a:lnTo>
                <a:lnTo>
                  <a:pt x="996" y="307"/>
                </a:lnTo>
                <a:lnTo>
                  <a:pt x="996" y="318"/>
                </a:lnTo>
                <a:lnTo>
                  <a:pt x="1006" y="313"/>
                </a:lnTo>
                <a:lnTo>
                  <a:pt x="1017" y="309"/>
                </a:lnTo>
                <a:lnTo>
                  <a:pt x="1027" y="305"/>
                </a:lnTo>
                <a:lnTo>
                  <a:pt x="1037" y="303"/>
                </a:lnTo>
                <a:lnTo>
                  <a:pt x="1049" y="303"/>
                </a:lnTo>
                <a:lnTo>
                  <a:pt x="1059" y="303"/>
                </a:lnTo>
                <a:lnTo>
                  <a:pt x="1070" y="304"/>
                </a:lnTo>
                <a:lnTo>
                  <a:pt x="1080" y="305"/>
                </a:lnTo>
                <a:lnTo>
                  <a:pt x="1090" y="309"/>
                </a:lnTo>
                <a:lnTo>
                  <a:pt x="1101" y="313"/>
                </a:lnTo>
                <a:lnTo>
                  <a:pt x="1110" y="318"/>
                </a:lnTo>
                <a:lnTo>
                  <a:pt x="1119" y="323"/>
                </a:lnTo>
                <a:lnTo>
                  <a:pt x="1128" y="331"/>
                </a:lnTo>
                <a:lnTo>
                  <a:pt x="1136" y="339"/>
                </a:lnTo>
                <a:lnTo>
                  <a:pt x="1142" y="348"/>
                </a:lnTo>
                <a:lnTo>
                  <a:pt x="1149" y="357"/>
                </a:lnTo>
                <a:lnTo>
                  <a:pt x="1155" y="367"/>
                </a:lnTo>
                <a:lnTo>
                  <a:pt x="1159" y="379"/>
                </a:lnTo>
                <a:lnTo>
                  <a:pt x="1162" y="391"/>
                </a:lnTo>
                <a:lnTo>
                  <a:pt x="1164" y="402"/>
                </a:lnTo>
                <a:lnTo>
                  <a:pt x="1166" y="414"/>
                </a:lnTo>
                <a:lnTo>
                  <a:pt x="1164" y="426"/>
                </a:lnTo>
                <a:lnTo>
                  <a:pt x="1163" y="437"/>
                </a:lnTo>
                <a:lnTo>
                  <a:pt x="1160" y="449"/>
                </a:lnTo>
                <a:lnTo>
                  <a:pt x="1168" y="446"/>
                </a:lnTo>
                <a:lnTo>
                  <a:pt x="1176" y="442"/>
                </a:lnTo>
                <a:lnTo>
                  <a:pt x="1185" y="441"/>
                </a:lnTo>
                <a:lnTo>
                  <a:pt x="1193" y="439"/>
                </a:lnTo>
                <a:lnTo>
                  <a:pt x="1202" y="437"/>
                </a:lnTo>
                <a:lnTo>
                  <a:pt x="1210" y="436"/>
                </a:lnTo>
                <a:lnTo>
                  <a:pt x="1219" y="436"/>
                </a:lnTo>
                <a:lnTo>
                  <a:pt x="1226" y="436"/>
                </a:lnTo>
                <a:lnTo>
                  <a:pt x="1235" y="436"/>
                </a:lnTo>
                <a:lnTo>
                  <a:pt x="1243" y="437"/>
                </a:lnTo>
                <a:lnTo>
                  <a:pt x="1251" y="437"/>
                </a:lnTo>
                <a:lnTo>
                  <a:pt x="1260" y="440"/>
                </a:lnTo>
                <a:lnTo>
                  <a:pt x="1268" y="441"/>
                </a:lnTo>
                <a:lnTo>
                  <a:pt x="1275" y="444"/>
                </a:lnTo>
                <a:lnTo>
                  <a:pt x="1283" y="446"/>
                </a:lnTo>
                <a:lnTo>
                  <a:pt x="1291" y="449"/>
                </a:lnTo>
                <a:lnTo>
                  <a:pt x="1299" y="453"/>
                </a:lnTo>
                <a:lnTo>
                  <a:pt x="1307" y="457"/>
                </a:lnTo>
                <a:lnTo>
                  <a:pt x="1313" y="461"/>
                </a:lnTo>
                <a:lnTo>
                  <a:pt x="1321" y="464"/>
                </a:lnTo>
                <a:lnTo>
                  <a:pt x="1327" y="470"/>
                </a:lnTo>
                <a:lnTo>
                  <a:pt x="1334" y="475"/>
                </a:lnTo>
                <a:lnTo>
                  <a:pt x="1340" y="480"/>
                </a:lnTo>
                <a:lnTo>
                  <a:pt x="1345" y="485"/>
                </a:lnTo>
                <a:lnTo>
                  <a:pt x="1357" y="498"/>
                </a:lnTo>
                <a:lnTo>
                  <a:pt x="1367" y="512"/>
                </a:lnTo>
                <a:lnTo>
                  <a:pt x="1373" y="519"/>
                </a:lnTo>
                <a:lnTo>
                  <a:pt x="1376" y="526"/>
                </a:lnTo>
                <a:lnTo>
                  <a:pt x="1380" y="534"/>
                </a:lnTo>
                <a:lnTo>
                  <a:pt x="1384" y="543"/>
                </a:lnTo>
                <a:lnTo>
                  <a:pt x="1387" y="551"/>
                </a:lnTo>
                <a:lnTo>
                  <a:pt x="1389" y="559"/>
                </a:lnTo>
                <a:lnTo>
                  <a:pt x="1392" y="567"/>
                </a:lnTo>
                <a:lnTo>
                  <a:pt x="1393" y="574"/>
                </a:lnTo>
                <a:lnTo>
                  <a:pt x="1395" y="583"/>
                </a:lnTo>
                <a:lnTo>
                  <a:pt x="1396" y="591"/>
                </a:lnTo>
                <a:lnTo>
                  <a:pt x="1397" y="599"/>
                </a:lnTo>
                <a:lnTo>
                  <a:pt x="1397" y="608"/>
                </a:lnTo>
                <a:lnTo>
                  <a:pt x="1397" y="616"/>
                </a:lnTo>
                <a:lnTo>
                  <a:pt x="1396" y="625"/>
                </a:lnTo>
                <a:lnTo>
                  <a:pt x="1396" y="633"/>
                </a:lnTo>
                <a:lnTo>
                  <a:pt x="1395" y="640"/>
                </a:lnTo>
                <a:lnTo>
                  <a:pt x="1392" y="649"/>
                </a:lnTo>
                <a:lnTo>
                  <a:pt x="1391" y="657"/>
                </a:lnTo>
                <a:lnTo>
                  <a:pt x="1388" y="665"/>
                </a:lnTo>
                <a:lnTo>
                  <a:pt x="1385" y="673"/>
                </a:lnTo>
                <a:lnTo>
                  <a:pt x="1385" y="673"/>
                </a:lnTo>
                <a:lnTo>
                  <a:pt x="75" y="673"/>
                </a:lnTo>
                <a:lnTo>
                  <a:pt x="75" y="673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04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RASCAL Defines Atmospheric Source Term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9600" y="1600200"/>
            <a:ext cx="11277600" cy="4953000"/>
          </a:xfrm>
        </p:spPr>
        <p:txBody>
          <a:bodyPr/>
          <a:lstStyle/>
          <a:p>
            <a:r>
              <a:rPr lang="en-US" dirty="0"/>
              <a:t>Models or measurements determine radionuclides available for release</a:t>
            </a:r>
          </a:p>
          <a:p>
            <a:pPr lvl="1"/>
            <a:r>
              <a:rPr lang="en-US" dirty="0"/>
              <a:t>Unit-specific data for NPPs, spent fuel, and fuel facilities</a:t>
            </a:r>
          </a:p>
          <a:p>
            <a:pPr lvl="1"/>
            <a:r>
              <a:rPr lang="en-US" dirty="0"/>
              <a:t>Models/measurements based on accident scenario studies</a:t>
            </a:r>
          </a:p>
          <a:p>
            <a:r>
              <a:rPr lang="en-US" dirty="0"/>
              <a:t>Source material may be filtered, reduced, or decayed</a:t>
            </a:r>
          </a:p>
          <a:p>
            <a:pPr lvl="1"/>
            <a:r>
              <a:rPr lang="en-US" dirty="0"/>
              <a:t>Filtering and release height; NPP unit-specific pathways</a:t>
            </a:r>
          </a:p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19400" y="4343400"/>
            <a:ext cx="6781800" cy="2209800"/>
            <a:chOff x="404700" y="3983383"/>
            <a:chExt cx="8891700" cy="2874617"/>
          </a:xfrm>
        </p:grpSpPr>
        <p:sp>
          <p:nvSpPr>
            <p:cNvPr id="84" name="Right Arrow 83"/>
            <p:cNvSpPr/>
            <p:nvPr/>
          </p:nvSpPr>
          <p:spPr>
            <a:xfrm>
              <a:off x="2239933" y="3983383"/>
              <a:ext cx="1191849" cy="548046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070687" y="4077003"/>
              <a:ext cx="1390514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Wind</a:t>
              </a:r>
              <a:endParaRPr lang="en-US" dirty="0"/>
            </a:p>
          </p:txBody>
        </p:sp>
        <p:sp>
          <p:nvSpPr>
            <p:cNvPr id="86" name="Right Arrow 85"/>
            <p:cNvSpPr/>
            <p:nvPr/>
          </p:nvSpPr>
          <p:spPr>
            <a:xfrm rot="5400000">
              <a:off x="5540655" y="5577849"/>
              <a:ext cx="323714" cy="337137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ight Arrow 86"/>
            <p:cNvSpPr/>
            <p:nvPr/>
          </p:nvSpPr>
          <p:spPr>
            <a:xfrm rot="5400000">
              <a:off x="7271092" y="5621273"/>
              <a:ext cx="323714" cy="337137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Isosceles Triangle 87"/>
            <p:cNvSpPr/>
            <p:nvPr/>
          </p:nvSpPr>
          <p:spPr>
            <a:xfrm rot="16200000">
              <a:off x="5001625" y="1691850"/>
              <a:ext cx="493022" cy="687733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Can 88"/>
            <p:cNvSpPr/>
            <p:nvPr/>
          </p:nvSpPr>
          <p:spPr>
            <a:xfrm>
              <a:off x="404700" y="4659485"/>
              <a:ext cx="777624" cy="2136655"/>
            </a:xfrm>
            <a:prstGeom prst="can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Cube 89"/>
            <p:cNvSpPr/>
            <p:nvPr/>
          </p:nvSpPr>
          <p:spPr>
            <a:xfrm>
              <a:off x="710622" y="4989670"/>
              <a:ext cx="1328159" cy="1865901"/>
            </a:xfrm>
            <a:prstGeom prst="cub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94063" y="5712966"/>
              <a:ext cx="1244678" cy="780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Generation of Source Material</a:t>
              </a:r>
            </a:p>
          </p:txBody>
        </p:sp>
        <p:sp>
          <p:nvSpPr>
            <p:cNvPr id="92" name="Isosceles Triangle 91"/>
            <p:cNvSpPr/>
            <p:nvPr/>
          </p:nvSpPr>
          <p:spPr>
            <a:xfrm rot="16200000">
              <a:off x="5119562" y="2681162"/>
              <a:ext cx="493022" cy="7860654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 w="12700"/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802714" y="4986915"/>
              <a:ext cx="1390514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Plume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5843976" y="6381063"/>
              <a:ext cx="2526190" cy="34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Dose/Concentration</a:t>
              </a:r>
            </a:p>
          </p:txBody>
        </p:sp>
        <p:sp>
          <p:nvSpPr>
            <p:cNvPr id="95" name="Freeform 10"/>
            <p:cNvSpPr>
              <a:spLocks noEditPoints="1"/>
            </p:cNvSpPr>
            <p:nvPr/>
          </p:nvSpPr>
          <p:spPr bwMode="auto">
            <a:xfrm>
              <a:off x="8367959" y="6115469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0"/>
            <p:cNvSpPr>
              <a:spLocks noEditPoints="1"/>
            </p:cNvSpPr>
            <p:nvPr/>
          </p:nvSpPr>
          <p:spPr bwMode="auto">
            <a:xfrm>
              <a:off x="8164757" y="6256547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0"/>
            <p:cNvSpPr>
              <a:spLocks noEditPoints="1"/>
            </p:cNvSpPr>
            <p:nvPr/>
          </p:nvSpPr>
          <p:spPr bwMode="auto">
            <a:xfrm>
              <a:off x="5600913" y="6174855"/>
              <a:ext cx="203200" cy="460375"/>
            </a:xfrm>
            <a:custGeom>
              <a:avLst/>
              <a:gdLst>
                <a:gd name="T0" fmla="*/ 142 w 254"/>
                <a:gd name="T1" fmla="*/ 559 h 579"/>
                <a:gd name="T2" fmla="*/ 159 w 254"/>
                <a:gd name="T3" fmla="*/ 577 h 579"/>
                <a:gd name="T4" fmla="*/ 174 w 254"/>
                <a:gd name="T5" fmla="*/ 579 h 579"/>
                <a:gd name="T6" fmla="*/ 194 w 254"/>
                <a:gd name="T7" fmla="*/ 570 h 579"/>
                <a:gd name="T8" fmla="*/ 203 w 254"/>
                <a:gd name="T9" fmla="*/ 551 h 579"/>
                <a:gd name="T10" fmla="*/ 204 w 254"/>
                <a:gd name="T11" fmla="*/ 171 h 579"/>
                <a:gd name="T12" fmla="*/ 210 w 254"/>
                <a:gd name="T13" fmla="*/ 165 h 579"/>
                <a:gd name="T14" fmla="*/ 217 w 254"/>
                <a:gd name="T15" fmla="*/ 171 h 579"/>
                <a:gd name="T16" fmla="*/ 217 w 254"/>
                <a:gd name="T17" fmla="*/ 328 h 579"/>
                <a:gd name="T18" fmla="*/ 225 w 254"/>
                <a:gd name="T19" fmla="*/ 340 h 579"/>
                <a:gd name="T20" fmla="*/ 239 w 254"/>
                <a:gd name="T21" fmla="*/ 344 h 579"/>
                <a:gd name="T22" fmla="*/ 251 w 254"/>
                <a:gd name="T23" fmla="*/ 336 h 579"/>
                <a:gd name="T24" fmla="*/ 254 w 254"/>
                <a:gd name="T25" fmla="*/ 326 h 579"/>
                <a:gd name="T26" fmla="*/ 251 w 254"/>
                <a:gd name="T27" fmla="*/ 132 h 579"/>
                <a:gd name="T28" fmla="*/ 239 w 254"/>
                <a:gd name="T29" fmla="*/ 124 h 579"/>
                <a:gd name="T30" fmla="*/ 15 w 254"/>
                <a:gd name="T31" fmla="*/ 124 h 579"/>
                <a:gd name="T32" fmla="*/ 3 w 254"/>
                <a:gd name="T33" fmla="*/ 132 h 579"/>
                <a:gd name="T34" fmla="*/ 0 w 254"/>
                <a:gd name="T35" fmla="*/ 326 h 579"/>
                <a:gd name="T36" fmla="*/ 6 w 254"/>
                <a:gd name="T37" fmla="*/ 339 h 579"/>
                <a:gd name="T38" fmla="*/ 19 w 254"/>
                <a:gd name="T39" fmla="*/ 344 h 579"/>
                <a:gd name="T40" fmla="*/ 32 w 254"/>
                <a:gd name="T41" fmla="*/ 339 h 579"/>
                <a:gd name="T42" fmla="*/ 38 w 254"/>
                <a:gd name="T43" fmla="*/ 326 h 579"/>
                <a:gd name="T44" fmla="*/ 38 w 254"/>
                <a:gd name="T45" fmla="*/ 168 h 579"/>
                <a:gd name="T46" fmla="*/ 46 w 254"/>
                <a:gd name="T47" fmla="*/ 165 h 579"/>
                <a:gd name="T48" fmla="*/ 51 w 254"/>
                <a:gd name="T49" fmla="*/ 171 h 579"/>
                <a:gd name="T50" fmla="*/ 51 w 254"/>
                <a:gd name="T51" fmla="*/ 554 h 579"/>
                <a:gd name="T52" fmla="*/ 64 w 254"/>
                <a:gd name="T53" fmla="*/ 573 h 579"/>
                <a:gd name="T54" fmla="*/ 82 w 254"/>
                <a:gd name="T55" fmla="*/ 579 h 579"/>
                <a:gd name="T56" fmla="*/ 101 w 254"/>
                <a:gd name="T57" fmla="*/ 574 h 579"/>
                <a:gd name="T58" fmla="*/ 113 w 254"/>
                <a:gd name="T59" fmla="*/ 554 h 579"/>
                <a:gd name="T60" fmla="*/ 115 w 254"/>
                <a:gd name="T61" fmla="*/ 350 h 579"/>
                <a:gd name="T62" fmla="*/ 119 w 254"/>
                <a:gd name="T63" fmla="*/ 341 h 579"/>
                <a:gd name="T64" fmla="*/ 128 w 254"/>
                <a:gd name="T65" fmla="*/ 338 h 579"/>
                <a:gd name="T66" fmla="*/ 135 w 254"/>
                <a:gd name="T67" fmla="*/ 341 h 579"/>
                <a:gd name="T68" fmla="*/ 141 w 254"/>
                <a:gd name="T69" fmla="*/ 350 h 579"/>
                <a:gd name="T70" fmla="*/ 141 w 254"/>
                <a:gd name="T71" fmla="*/ 547 h 579"/>
                <a:gd name="T72" fmla="*/ 73 w 254"/>
                <a:gd name="T73" fmla="*/ 39 h 579"/>
                <a:gd name="T74" fmla="*/ 84 w 254"/>
                <a:gd name="T75" fmla="*/ 19 h 579"/>
                <a:gd name="T76" fmla="*/ 101 w 254"/>
                <a:gd name="T77" fmla="*/ 6 h 579"/>
                <a:gd name="T78" fmla="*/ 121 w 254"/>
                <a:gd name="T79" fmla="*/ 0 h 579"/>
                <a:gd name="T80" fmla="*/ 144 w 254"/>
                <a:gd name="T81" fmla="*/ 2 h 579"/>
                <a:gd name="T82" fmla="*/ 163 w 254"/>
                <a:gd name="T83" fmla="*/ 12 h 579"/>
                <a:gd name="T84" fmla="*/ 177 w 254"/>
                <a:gd name="T85" fmla="*/ 28 h 579"/>
                <a:gd name="T86" fmla="*/ 183 w 254"/>
                <a:gd name="T87" fmla="*/ 49 h 579"/>
                <a:gd name="T88" fmla="*/ 182 w 254"/>
                <a:gd name="T89" fmla="*/ 66 h 579"/>
                <a:gd name="T90" fmla="*/ 174 w 254"/>
                <a:gd name="T91" fmla="*/ 85 h 579"/>
                <a:gd name="T92" fmla="*/ 159 w 254"/>
                <a:gd name="T93" fmla="*/ 101 h 579"/>
                <a:gd name="T94" fmla="*/ 138 w 254"/>
                <a:gd name="T95" fmla="*/ 109 h 579"/>
                <a:gd name="T96" fmla="*/ 116 w 254"/>
                <a:gd name="T97" fmla="*/ 109 h 579"/>
                <a:gd name="T98" fmla="*/ 95 w 254"/>
                <a:gd name="T99" fmla="*/ 101 h 579"/>
                <a:gd name="T100" fmla="*/ 80 w 254"/>
                <a:gd name="T101" fmla="*/ 85 h 579"/>
                <a:gd name="T102" fmla="*/ 72 w 254"/>
                <a:gd name="T103" fmla="*/ 6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579">
                  <a:moveTo>
                    <a:pt x="141" y="547"/>
                  </a:moveTo>
                  <a:lnTo>
                    <a:pt x="141" y="550"/>
                  </a:lnTo>
                  <a:lnTo>
                    <a:pt x="141" y="554"/>
                  </a:lnTo>
                  <a:lnTo>
                    <a:pt x="142" y="559"/>
                  </a:lnTo>
                  <a:lnTo>
                    <a:pt x="144" y="565"/>
                  </a:lnTo>
                  <a:lnTo>
                    <a:pt x="148" y="569"/>
                  </a:lnTo>
                  <a:lnTo>
                    <a:pt x="154" y="573"/>
                  </a:lnTo>
                  <a:lnTo>
                    <a:pt x="159" y="577"/>
                  </a:lnTo>
                  <a:lnTo>
                    <a:pt x="165" y="578"/>
                  </a:lnTo>
                  <a:lnTo>
                    <a:pt x="168" y="579"/>
                  </a:lnTo>
                  <a:lnTo>
                    <a:pt x="172" y="579"/>
                  </a:lnTo>
                  <a:lnTo>
                    <a:pt x="174" y="579"/>
                  </a:lnTo>
                  <a:lnTo>
                    <a:pt x="178" y="578"/>
                  </a:lnTo>
                  <a:lnTo>
                    <a:pt x="183" y="577"/>
                  </a:lnTo>
                  <a:lnTo>
                    <a:pt x="190" y="574"/>
                  </a:lnTo>
                  <a:lnTo>
                    <a:pt x="194" y="570"/>
                  </a:lnTo>
                  <a:lnTo>
                    <a:pt x="198" y="565"/>
                  </a:lnTo>
                  <a:lnTo>
                    <a:pt x="201" y="560"/>
                  </a:lnTo>
                  <a:lnTo>
                    <a:pt x="203" y="554"/>
                  </a:lnTo>
                  <a:lnTo>
                    <a:pt x="203" y="551"/>
                  </a:lnTo>
                  <a:lnTo>
                    <a:pt x="204" y="548"/>
                  </a:lnTo>
                  <a:lnTo>
                    <a:pt x="204" y="547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68"/>
                  </a:lnTo>
                  <a:lnTo>
                    <a:pt x="205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2" y="165"/>
                  </a:lnTo>
                  <a:lnTo>
                    <a:pt x="214" y="167"/>
                  </a:lnTo>
                  <a:lnTo>
                    <a:pt x="216" y="168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171"/>
                  </a:lnTo>
                  <a:lnTo>
                    <a:pt x="217" y="326"/>
                  </a:lnTo>
                  <a:lnTo>
                    <a:pt x="217" y="328"/>
                  </a:lnTo>
                  <a:lnTo>
                    <a:pt x="218" y="332"/>
                  </a:lnTo>
                  <a:lnTo>
                    <a:pt x="220" y="336"/>
                  </a:lnTo>
                  <a:lnTo>
                    <a:pt x="222" y="339"/>
                  </a:lnTo>
                  <a:lnTo>
                    <a:pt x="225" y="340"/>
                  </a:lnTo>
                  <a:lnTo>
                    <a:pt x="229" y="343"/>
                  </a:lnTo>
                  <a:lnTo>
                    <a:pt x="231" y="344"/>
                  </a:lnTo>
                  <a:lnTo>
                    <a:pt x="235" y="344"/>
                  </a:lnTo>
                  <a:lnTo>
                    <a:pt x="239" y="344"/>
                  </a:lnTo>
                  <a:lnTo>
                    <a:pt x="243" y="343"/>
                  </a:lnTo>
                  <a:lnTo>
                    <a:pt x="245" y="340"/>
                  </a:lnTo>
                  <a:lnTo>
                    <a:pt x="249" y="339"/>
                  </a:lnTo>
                  <a:lnTo>
                    <a:pt x="251" y="336"/>
                  </a:lnTo>
                  <a:lnTo>
                    <a:pt x="253" y="332"/>
                  </a:lnTo>
                  <a:lnTo>
                    <a:pt x="254" y="328"/>
                  </a:lnTo>
                  <a:lnTo>
                    <a:pt x="254" y="326"/>
                  </a:lnTo>
                  <a:lnTo>
                    <a:pt x="254" y="326"/>
                  </a:lnTo>
                  <a:lnTo>
                    <a:pt x="254" y="142"/>
                  </a:lnTo>
                  <a:lnTo>
                    <a:pt x="254" y="138"/>
                  </a:lnTo>
                  <a:lnTo>
                    <a:pt x="253" y="134"/>
                  </a:lnTo>
                  <a:lnTo>
                    <a:pt x="251" y="132"/>
                  </a:lnTo>
                  <a:lnTo>
                    <a:pt x="249" y="129"/>
                  </a:lnTo>
                  <a:lnTo>
                    <a:pt x="245" y="127"/>
                  </a:lnTo>
                  <a:lnTo>
                    <a:pt x="243" y="125"/>
                  </a:lnTo>
                  <a:lnTo>
                    <a:pt x="239" y="124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19" y="124"/>
                  </a:lnTo>
                  <a:lnTo>
                    <a:pt x="15" y="124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6" y="129"/>
                  </a:lnTo>
                  <a:lnTo>
                    <a:pt x="3" y="132"/>
                  </a:lnTo>
                  <a:lnTo>
                    <a:pt x="1" y="134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3" y="336"/>
                  </a:lnTo>
                  <a:lnTo>
                    <a:pt x="6" y="339"/>
                  </a:lnTo>
                  <a:lnTo>
                    <a:pt x="9" y="340"/>
                  </a:lnTo>
                  <a:lnTo>
                    <a:pt x="11" y="343"/>
                  </a:lnTo>
                  <a:lnTo>
                    <a:pt x="15" y="344"/>
                  </a:lnTo>
                  <a:lnTo>
                    <a:pt x="19" y="344"/>
                  </a:lnTo>
                  <a:lnTo>
                    <a:pt x="23" y="344"/>
                  </a:lnTo>
                  <a:lnTo>
                    <a:pt x="27" y="343"/>
                  </a:lnTo>
                  <a:lnTo>
                    <a:pt x="29" y="340"/>
                  </a:lnTo>
                  <a:lnTo>
                    <a:pt x="32" y="339"/>
                  </a:lnTo>
                  <a:lnTo>
                    <a:pt x="35" y="336"/>
                  </a:lnTo>
                  <a:lnTo>
                    <a:pt x="36" y="332"/>
                  </a:lnTo>
                  <a:lnTo>
                    <a:pt x="37" y="328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40" y="167"/>
                  </a:lnTo>
                  <a:lnTo>
                    <a:pt x="42" y="165"/>
                  </a:lnTo>
                  <a:lnTo>
                    <a:pt x="45" y="165"/>
                  </a:lnTo>
                  <a:lnTo>
                    <a:pt x="46" y="165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51" y="547"/>
                  </a:lnTo>
                  <a:lnTo>
                    <a:pt x="51" y="550"/>
                  </a:lnTo>
                  <a:lnTo>
                    <a:pt x="51" y="554"/>
                  </a:lnTo>
                  <a:lnTo>
                    <a:pt x="53" y="559"/>
                  </a:lnTo>
                  <a:lnTo>
                    <a:pt x="57" y="565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9" y="577"/>
                  </a:lnTo>
                  <a:lnTo>
                    <a:pt x="76" y="578"/>
                  </a:lnTo>
                  <a:lnTo>
                    <a:pt x="79" y="579"/>
                  </a:lnTo>
                  <a:lnTo>
                    <a:pt x="82" y="579"/>
                  </a:lnTo>
                  <a:lnTo>
                    <a:pt x="85" y="579"/>
                  </a:lnTo>
                  <a:lnTo>
                    <a:pt x="89" y="578"/>
                  </a:lnTo>
                  <a:lnTo>
                    <a:pt x="94" y="577"/>
                  </a:lnTo>
                  <a:lnTo>
                    <a:pt x="101" y="574"/>
                  </a:lnTo>
                  <a:lnTo>
                    <a:pt x="104" y="570"/>
                  </a:lnTo>
                  <a:lnTo>
                    <a:pt x="108" y="565"/>
                  </a:lnTo>
                  <a:lnTo>
                    <a:pt x="112" y="560"/>
                  </a:lnTo>
                  <a:lnTo>
                    <a:pt x="113" y="554"/>
                  </a:lnTo>
                  <a:lnTo>
                    <a:pt x="115" y="551"/>
                  </a:lnTo>
                  <a:lnTo>
                    <a:pt x="115" y="548"/>
                  </a:lnTo>
                  <a:lnTo>
                    <a:pt x="115" y="547"/>
                  </a:lnTo>
                  <a:lnTo>
                    <a:pt x="115" y="350"/>
                  </a:lnTo>
                  <a:lnTo>
                    <a:pt x="115" y="348"/>
                  </a:lnTo>
                  <a:lnTo>
                    <a:pt x="116" y="345"/>
                  </a:lnTo>
                  <a:lnTo>
                    <a:pt x="116" y="343"/>
                  </a:lnTo>
                  <a:lnTo>
                    <a:pt x="119" y="341"/>
                  </a:lnTo>
                  <a:lnTo>
                    <a:pt x="120" y="340"/>
                  </a:lnTo>
                  <a:lnTo>
                    <a:pt x="123" y="339"/>
                  </a:lnTo>
                  <a:lnTo>
                    <a:pt x="125" y="338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2" y="339"/>
                  </a:lnTo>
                  <a:lnTo>
                    <a:pt x="134" y="340"/>
                  </a:lnTo>
                  <a:lnTo>
                    <a:pt x="135" y="341"/>
                  </a:lnTo>
                  <a:lnTo>
                    <a:pt x="138" y="343"/>
                  </a:lnTo>
                  <a:lnTo>
                    <a:pt x="139" y="345"/>
                  </a:lnTo>
                  <a:lnTo>
                    <a:pt x="139" y="348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350"/>
                  </a:lnTo>
                  <a:lnTo>
                    <a:pt x="141" y="547"/>
                  </a:lnTo>
                  <a:lnTo>
                    <a:pt x="141" y="547"/>
                  </a:lnTo>
                  <a:close/>
                  <a:moveTo>
                    <a:pt x="71" y="54"/>
                  </a:moveTo>
                  <a:lnTo>
                    <a:pt x="71" y="49"/>
                  </a:lnTo>
                  <a:lnTo>
                    <a:pt x="72" y="44"/>
                  </a:lnTo>
                  <a:lnTo>
                    <a:pt x="73" y="39"/>
                  </a:lnTo>
                  <a:lnTo>
                    <a:pt x="75" y="34"/>
                  </a:lnTo>
                  <a:lnTo>
                    <a:pt x="77" y="28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5" y="9"/>
                  </a:lnTo>
                  <a:lnTo>
                    <a:pt x="101" y="6"/>
                  </a:lnTo>
                  <a:lnTo>
                    <a:pt x="106" y="4"/>
                  </a:lnTo>
                  <a:lnTo>
                    <a:pt x="111" y="2"/>
                  </a:lnTo>
                  <a:lnTo>
                    <a:pt x="116" y="1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2"/>
                  </a:lnTo>
                  <a:lnTo>
                    <a:pt x="150" y="4"/>
                  </a:lnTo>
                  <a:lnTo>
                    <a:pt x="154" y="6"/>
                  </a:lnTo>
                  <a:lnTo>
                    <a:pt x="159" y="9"/>
                  </a:lnTo>
                  <a:lnTo>
                    <a:pt x="163" y="12"/>
                  </a:lnTo>
                  <a:lnTo>
                    <a:pt x="166" y="15"/>
                  </a:lnTo>
                  <a:lnTo>
                    <a:pt x="170" y="19"/>
                  </a:lnTo>
                  <a:lnTo>
                    <a:pt x="174" y="23"/>
                  </a:lnTo>
                  <a:lnTo>
                    <a:pt x="177" y="28"/>
                  </a:lnTo>
                  <a:lnTo>
                    <a:pt x="179" y="34"/>
                  </a:lnTo>
                  <a:lnTo>
                    <a:pt x="181" y="39"/>
                  </a:lnTo>
                  <a:lnTo>
                    <a:pt x="182" y="44"/>
                  </a:lnTo>
                  <a:lnTo>
                    <a:pt x="183" y="49"/>
                  </a:lnTo>
                  <a:lnTo>
                    <a:pt x="183" y="54"/>
                  </a:lnTo>
                  <a:lnTo>
                    <a:pt x="183" y="54"/>
                  </a:lnTo>
                  <a:lnTo>
                    <a:pt x="183" y="61"/>
                  </a:lnTo>
                  <a:lnTo>
                    <a:pt x="182" y="66"/>
                  </a:lnTo>
                  <a:lnTo>
                    <a:pt x="181" y="71"/>
                  </a:lnTo>
                  <a:lnTo>
                    <a:pt x="179" y="76"/>
                  </a:lnTo>
                  <a:lnTo>
                    <a:pt x="177" y="81"/>
                  </a:lnTo>
                  <a:lnTo>
                    <a:pt x="174" y="85"/>
                  </a:lnTo>
                  <a:lnTo>
                    <a:pt x="170" y="89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59" y="101"/>
                  </a:lnTo>
                  <a:lnTo>
                    <a:pt x="154" y="103"/>
                  </a:lnTo>
                  <a:lnTo>
                    <a:pt x="150" y="106"/>
                  </a:lnTo>
                  <a:lnTo>
                    <a:pt x="144" y="107"/>
                  </a:lnTo>
                  <a:lnTo>
                    <a:pt x="138" y="109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1" y="110"/>
                  </a:lnTo>
                  <a:lnTo>
                    <a:pt x="116" y="109"/>
                  </a:lnTo>
                  <a:lnTo>
                    <a:pt x="111" y="107"/>
                  </a:lnTo>
                  <a:lnTo>
                    <a:pt x="106" y="106"/>
                  </a:lnTo>
                  <a:lnTo>
                    <a:pt x="101" y="103"/>
                  </a:lnTo>
                  <a:lnTo>
                    <a:pt x="95" y="101"/>
                  </a:lnTo>
                  <a:lnTo>
                    <a:pt x="91" y="97"/>
                  </a:lnTo>
                  <a:lnTo>
                    <a:pt x="88" y="93"/>
                  </a:lnTo>
                  <a:lnTo>
                    <a:pt x="84" y="89"/>
                  </a:lnTo>
                  <a:lnTo>
                    <a:pt x="80" y="85"/>
                  </a:lnTo>
                  <a:lnTo>
                    <a:pt x="77" y="81"/>
                  </a:lnTo>
                  <a:lnTo>
                    <a:pt x="75" y="76"/>
                  </a:lnTo>
                  <a:lnTo>
                    <a:pt x="73" y="71"/>
                  </a:lnTo>
                  <a:lnTo>
                    <a:pt x="72" y="66"/>
                  </a:lnTo>
                  <a:lnTo>
                    <a:pt x="71" y="61"/>
                  </a:lnTo>
                  <a:lnTo>
                    <a:pt x="71" y="54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332360" y="4465821"/>
              <a:ext cx="1390514" cy="560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Atmospheric Source Term</a:t>
              </a: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5804113" y="3983383"/>
              <a:ext cx="1109663" cy="912811"/>
              <a:chOff x="10493927" y="3306764"/>
              <a:chExt cx="1109663" cy="912811"/>
            </a:xfrm>
            <a:solidFill>
              <a:schemeClr val="accent1"/>
            </a:solidFill>
          </p:grpSpPr>
          <p:sp>
            <p:nvSpPr>
              <p:cNvPr id="100" name="Freeform 32"/>
              <p:cNvSpPr>
                <a:spLocks/>
              </p:cNvSpPr>
              <p:nvPr/>
            </p:nvSpPr>
            <p:spPr bwMode="auto">
              <a:xfrm>
                <a:off x="10644808" y="4005280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2"/>
              <p:cNvSpPr>
                <a:spLocks/>
              </p:cNvSpPr>
              <p:nvPr/>
            </p:nvSpPr>
            <p:spPr bwMode="auto">
              <a:xfrm>
                <a:off x="10790272" y="3926941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2"/>
              <p:cNvSpPr>
                <a:spLocks/>
              </p:cNvSpPr>
              <p:nvPr/>
            </p:nvSpPr>
            <p:spPr bwMode="auto">
              <a:xfrm>
                <a:off x="10935736" y="4014253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32"/>
              <p:cNvSpPr>
                <a:spLocks/>
              </p:cNvSpPr>
              <p:nvPr/>
            </p:nvSpPr>
            <p:spPr bwMode="auto">
              <a:xfrm>
                <a:off x="11081200" y="3892551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32"/>
              <p:cNvSpPr>
                <a:spLocks/>
              </p:cNvSpPr>
              <p:nvPr/>
            </p:nvSpPr>
            <p:spPr bwMode="auto">
              <a:xfrm>
                <a:off x="11192532" y="4044950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32"/>
              <p:cNvSpPr>
                <a:spLocks/>
              </p:cNvSpPr>
              <p:nvPr/>
            </p:nvSpPr>
            <p:spPr bwMode="auto">
              <a:xfrm>
                <a:off x="11359877" y="3883577"/>
                <a:ext cx="68263" cy="174625"/>
              </a:xfrm>
              <a:custGeom>
                <a:avLst/>
                <a:gdLst>
                  <a:gd name="T0" fmla="*/ 35 w 87"/>
                  <a:gd name="T1" fmla="*/ 0 h 220"/>
                  <a:gd name="T2" fmla="*/ 36 w 87"/>
                  <a:gd name="T3" fmla="*/ 17 h 220"/>
                  <a:gd name="T4" fmla="*/ 36 w 87"/>
                  <a:gd name="T5" fmla="*/ 32 h 220"/>
                  <a:gd name="T6" fmla="*/ 36 w 87"/>
                  <a:gd name="T7" fmla="*/ 48 h 220"/>
                  <a:gd name="T8" fmla="*/ 35 w 87"/>
                  <a:gd name="T9" fmla="*/ 63 h 220"/>
                  <a:gd name="T10" fmla="*/ 34 w 87"/>
                  <a:gd name="T11" fmla="*/ 80 h 220"/>
                  <a:gd name="T12" fmla="*/ 31 w 87"/>
                  <a:gd name="T13" fmla="*/ 96 h 220"/>
                  <a:gd name="T14" fmla="*/ 29 w 87"/>
                  <a:gd name="T15" fmla="*/ 111 h 220"/>
                  <a:gd name="T16" fmla="*/ 25 w 87"/>
                  <a:gd name="T17" fmla="*/ 127 h 220"/>
                  <a:gd name="T18" fmla="*/ 24 w 87"/>
                  <a:gd name="T19" fmla="*/ 132 h 220"/>
                  <a:gd name="T20" fmla="*/ 22 w 87"/>
                  <a:gd name="T21" fmla="*/ 136 h 220"/>
                  <a:gd name="T22" fmla="*/ 20 w 87"/>
                  <a:gd name="T23" fmla="*/ 141 h 220"/>
                  <a:gd name="T24" fmla="*/ 17 w 87"/>
                  <a:gd name="T25" fmla="*/ 145 h 220"/>
                  <a:gd name="T26" fmla="*/ 14 w 87"/>
                  <a:gd name="T27" fmla="*/ 149 h 220"/>
                  <a:gd name="T28" fmla="*/ 12 w 87"/>
                  <a:gd name="T29" fmla="*/ 153 h 220"/>
                  <a:gd name="T30" fmla="*/ 4 w 87"/>
                  <a:gd name="T31" fmla="*/ 160 h 220"/>
                  <a:gd name="T32" fmla="*/ 3 w 87"/>
                  <a:gd name="T33" fmla="*/ 164 h 220"/>
                  <a:gd name="T34" fmla="*/ 2 w 87"/>
                  <a:gd name="T35" fmla="*/ 168 h 220"/>
                  <a:gd name="T36" fmla="*/ 0 w 87"/>
                  <a:gd name="T37" fmla="*/ 172 h 220"/>
                  <a:gd name="T38" fmla="*/ 0 w 87"/>
                  <a:gd name="T39" fmla="*/ 176 h 220"/>
                  <a:gd name="T40" fmla="*/ 0 w 87"/>
                  <a:gd name="T41" fmla="*/ 180 h 220"/>
                  <a:gd name="T42" fmla="*/ 0 w 87"/>
                  <a:gd name="T43" fmla="*/ 184 h 220"/>
                  <a:gd name="T44" fmla="*/ 2 w 87"/>
                  <a:gd name="T45" fmla="*/ 187 h 220"/>
                  <a:gd name="T46" fmla="*/ 3 w 87"/>
                  <a:gd name="T47" fmla="*/ 191 h 220"/>
                  <a:gd name="T48" fmla="*/ 4 w 87"/>
                  <a:gd name="T49" fmla="*/ 195 h 220"/>
                  <a:gd name="T50" fmla="*/ 7 w 87"/>
                  <a:gd name="T51" fmla="*/ 199 h 220"/>
                  <a:gd name="T52" fmla="*/ 8 w 87"/>
                  <a:gd name="T53" fmla="*/ 203 h 220"/>
                  <a:gd name="T54" fmla="*/ 11 w 87"/>
                  <a:gd name="T55" fmla="*/ 206 h 220"/>
                  <a:gd name="T56" fmla="*/ 17 w 87"/>
                  <a:gd name="T57" fmla="*/ 212 h 220"/>
                  <a:gd name="T58" fmla="*/ 21 w 87"/>
                  <a:gd name="T59" fmla="*/ 213 h 220"/>
                  <a:gd name="T60" fmla="*/ 25 w 87"/>
                  <a:gd name="T61" fmla="*/ 216 h 220"/>
                  <a:gd name="T62" fmla="*/ 30 w 87"/>
                  <a:gd name="T63" fmla="*/ 219 h 220"/>
                  <a:gd name="T64" fmla="*/ 35 w 87"/>
                  <a:gd name="T65" fmla="*/ 220 h 220"/>
                  <a:gd name="T66" fmla="*/ 42 w 87"/>
                  <a:gd name="T67" fmla="*/ 219 h 220"/>
                  <a:gd name="T68" fmla="*/ 47 w 87"/>
                  <a:gd name="T69" fmla="*/ 216 h 220"/>
                  <a:gd name="T70" fmla="*/ 53 w 87"/>
                  <a:gd name="T71" fmla="*/ 215 h 220"/>
                  <a:gd name="T72" fmla="*/ 58 w 87"/>
                  <a:gd name="T73" fmla="*/ 211 h 220"/>
                  <a:gd name="T74" fmla="*/ 62 w 87"/>
                  <a:gd name="T75" fmla="*/ 208 h 220"/>
                  <a:gd name="T76" fmla="*/ 68 w 87"/>
                  <a:gd name="T77" fmla="*/ 204 h 220"/>
                  <a:gd name="T78" fmla="*/ 71 w 87"/>
                  <a:gd name="T79" fmla="*/ 200 h 220"/>
                  <a:gd name="T80" fmla="*/ 75 w 87"/>
                  <a:gd name="T81" fmla="*/ 197 h 220"/>
                  <a:gd name="T82" fmla="*/ 78 w 87"/>
                  <a:gd name="T83" fmla="*/ 191 h 220"/>
                  <a:gd name="T84" fmla="*/ 80 w 87"/>
                  <a:gd name="T85" fmla="*/ 186 h 220"/>
                  <a:gd name="T86" fmla="*/ 83 w 87"/>
                  <a:gd name="T87" fmla="*/ 181 h 220"/>
                  <a:gd name="T88" fmla="*/ 86 w 87"/>
                  <a:gd name="T89" fmla="*/ 175 h 220"/>
                  <a:gd name="T90" fmla="*/ 87 w 87"/>
                  <a:gd name="T91" fmla="*/ 169 h 220"/>
                  <a:gd name="T92" fmla="*/ 87 w 87"/>
                  <a:gd name="T93" fmla="*/ 163 h 220"/>
                  <a:gd name="T94" fmla="*/ 87 w 87"/>
                  <a:gd name="T95" fmla="*/ 158 h 220"/>
                  <a:gd name="T96" fmla="*/ 87 w 87"/>
                  <a:gd name="T97" fmla="*/ 151 h 220"/>
                  <a:gd name="T98" fmla="*/ 87 w 87"/>
                  <a:gd name="T99" fmla="*/ 150 h 220"/>
                  <a:gd name="T100" fmla="*/ 86 w 87"/>
                  <a:gd name="T101" fmla="*/ 147 h 220"/>
                  <a:gd name="T102" fmla="*/ 86 w 87"/>
                  <a:gd name="T103" fmla="*/ 137 h 220"/>
                  <a:gd name="T104" fmla="*/ 84 w 87"/>
                  <a:gd name="T105" fmla="*/ 128 h 220"/>
                  <a:gd name="T106" fmla="*/ 80 w 87"/>
                  <a:gd name="T107" fmla="*/ 109 h 220"/>
                  <a:gd name="T108" fmla="*/ 77 w 87"/>
                  <a:gd name="T109" fmla="*/ 89 h 220"/>
                  <a:gd name="T110" fmla="*/ 70 w 87"/>
                  <a:gd name="T111" fmla="*/ 71 h 220"/>
                  <a:gd name="T112" fmla="*/ 64 w 87"/>
                  <a:gd name="T113" fmla="*/ 52 h 220"/>
                  <a:gd name="T114" fmla="*/ 56 w 87"/>
                  <a:gd name="T115" fmla="*/ 35 h 220"/>
                  <a:gd name="T116" fmla="*/ 46 w 87"/>
                  <a:gd name="T117" fmla="*/ 17 h 220"/>
                  <a:gd name="T118" fmla="*/ 35 w 87"/>
                  <a:gd name="T119" fmla="*/ 0 h 220"/>
                  <a:gd name="T120" fmla="*/ 35 w 87"/>
                  <a:gd name="T1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220">
                    <a:moveTo>
                      <a:pt x="35" y="0"/>
                    </a:moveTo>
                    <a:lnTo>
                      <a:pt x="36" y="17"/>
                    </a:lnTo>
                    <a:lnTo>
                      <a:pt x="36" y="32"/>
                    </a:lnTo>
                    <a:lnTo>
                      <a:pt x="36" y="48"/>
                    </a:lnTo>
                    <a:lnTo>
                      <a:pt x="35" y="63"/>
                    </a:lnTo>
                    <a:lnTo>
                      <a:pt x="34" y="80"/>
                    </a:lnTo>
                    <a:lnTo>
                      <a:pt x="31" y="96"/>
                    </a:lnTo>
                    <a:lnTo>
                      <a:pt x="29" y="111"/>
                    </a:lnTo>
                    <a:lnTo>
                      <a:pt x="25" y="127"/>
                    </a:lnTo>
                    <a:lnTo>
                      <a:pt x="24" y="132"/>
                    </a:lnTo>
                    <a:lnTo>
                      <a:pt x="22" y="136"/>
                    </a:lnTo>
                    <a:lnTo>
                      <a:pt x="20" y="141"/>
                    </a:lnTo>
                    <a:lnTo>
                      <a:pt x="17" y="145"/>
                    </a:lnTo>
                    <a:lnTo>
                      <a:pt x="14" y="149"/>
                    </a:lnTo>
                    <a:lnTo>
                      <a:pt x="12" y="153"/>
                    </a:lnTo>
                    <a:lnTo>
                      <a:pt x="4" y="160"/>
                    </a:lnTo>
                    <a:lnTo>
                      <a:pt x="3" y="164"/>
                    </a:lnTo>
                    <a:lnTo>
                      <a:pt x="2" y="168"/>
                    </a:lnTo>
                    <a:lnTo>
                      <a:pt x="0" y="172"/>
                    </a:lnTo>
                    <a:lnTo>
                      <a:pt x="0" y="176"/>
                    </a:lnTo>
                    <a:lnTo>
                      <a:pt x="0" y="180"/>
                    </a:lnTo>
                    <a:lnTo>
                      <a:pt x="0" y="184"/>
                    </a:lnTo>
                    <a:lnTo>
                      <a:pt x="2" y="187"/>
                    </a:lnTo>
                    <a:lnTo>
                      <a:pt x="3" y="191"/>
                    </a:lnTo>
                    <a:lnTo>
                      <a:pt x="4" y="195"/>
                    </a:lnTo>
                    <a:lnTo>
                      <a:pt x="7" y="199"/>
                    </a:lnTo>
                    <a:lnTo>
                      <a:pt x="8" y="203"/>
                    </a:lnTo>
                    <a:lnTo>
                      <a:pt x="11" y="206"/>
                    </a:lnTo>
                    <a:lnTo>
                      <a:pt x="17" y="212"/>
                    </a:lnTo>
                    <a:lnTo>
                      <a:pt x="21" y="213"/>
                    </a:lnTo>
                    <a:lnTo>
                      <a:pt x="25" y="216"/>
                    </a:lnTo>
                    <a:lnTo>
                      <a:pt x="30" y="219"/>
                    </a:lnTo>
                    <a:lnTo>
                      <a:pt x="35" y="220"/>
                    </a:lnTo>
                    <a:lnTo>
                      <a:pt x="42" y="219"/>
                    </a:lnTo>
                    <a:lnTo>
                      <a:pt x="47" y="216"/>
                    </a:lnTo>
                    <a:lnTo>
                      <a:pt x="53" y="215"/>
                    </a:lnTo>
                    <a:lnTo>
                      <a:pt x="58" y="211"/>
                    </a:lnTo>
                    <a:lnTo>
                      <a:pt x="62" y="208"/>
                    </a:lnTo>
                    <a:lnTo>
                      <a:pt x="68" y="204"/>
                    </a:lnTo>
                    <a:lnTo>
                      <a:pt x="71" y="200"/>
                    </a:lnTo>
                    <a:lnTo>
                      <a:pt x="75" y="197"/>
                    </a:lnTo>
                    <a:lnTo>
                      <a:pt x="78" y="191"/>
                    </a:lnTo>
                    <a:lnTo>
                      <a:pt x="80" y="186"/>
                    </a:lnTo>
                    <a:lnTo>
                      <a:pt x="83" y="181"/>
                    </a:lnTo>
                    <a:lnTo>
                      <a:pt x="86" y="175"/>
                    </a:lnTo>
                    <a:lnTo>
                      <a:pt x="87" y="169"/>
                    </a:lnTo>
                    <a:lnTo>
                      <a:pt x="87" y="163"/>
                    </a:lnTo>
                    <a:lnTo>
                      <a:pt x="87" y="158"/>
                    </a:lnTo>
                    <a:lnTo>
                      <a:pt x="87" y="151"/>
                    </a:lnTo>
                    <a:lnTo>
                      <a:pt x="87" y="150"/>
                    </a:lnTo>
                    <a:lnTo>
                      <a:pt x="86" y="147"/>
                    </a:lnTo>
                    <a:lnTo>
                      <a:pt x="86" y="137"/>
                    </a:lnTo>
                    <a:lnTo>
                      <a:pt x="84" y="128"/>
                    </a:lnTo>
                    <a:lnTo>
                      <a:pt x="80" y="109"/>
                    </a:lnTo>
                    <a:lnTo>
                      <a:pt x="77" y="89"/>
                    </a:lnTo>
                    <a:lnTo>
                      <a:pt x="70" y="71"/>
                    </a:lnTo>
                    <a:lnTo>
                      <a:pt x="64" y="52"/>
                    </a:lnTo>
                    <a:lnTo>
                      <a:pt x="56" y="35"/>
                    </a:lnTo>
                    <a:lnTo>
                      <a:pt x="46" y="17"/>
                    </a:lnTo>
                    <a:lnTo>
                      <a:pt x="35" y="0"/>
                    </a:lnTo>
                    <a:lnTo>
                      <a:pt x="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6"/>
              <p:cNvSpPr>
                <a:spLocks/>
              </p:cNvSpPr>
              <p:nvPr/>
            </p:nvSpPr>
            <p:spPr bwMode="auto">
              <a:xfrm>
                <a:off x="10493927" y="3306764"/>
                <a:ext cx="1109663" cy="533400"/>
              </a:xfrm>
              <a:custGeom>
                <a:avLst/>
                <a:gdLst>
                  <a:gd name="T0" fmla="*/ 40 w 1397"/>
                  <a:gd name="T1" fmla="*/ 644 h 673"/>
                  <a:gd name="T2" fmla="*/ 9 w 1397"/>
                  <a:gd name="T3" fmla="*/ 595 h 673"/>
                  <a:gd name="T4" fmla="*/ 2 w 1397"/>
                  <a:gd name="T5" fmla="*/ 568 h 673"/>
                  <a:gd name="T6" fmla="*/ 0 w 1397"/>
                  <a:gd name="T7" fmla="*/ 539 h 673"/>
                  <a:gd name="T8" fmla="*/ 4 w 1397"/>
                  <a:gd name="T9" fmla="*/ 510 h 673"/>
                  <a:gd name="T10" fmla="*/ 13 w 1397"/>
                  <a:gd name="T11" fmla="*/ 481 h 673"/>
                  <a:gd name="T12" fmla="*/ 35 w 1397"/>
                  <a:gd name="T13" fmla="*/ 446 h 673"/>
                  <a:gd name="T14" fmla="*/ 74 w 1397"/>
                  <a:gd name="T15" fmla="*/ 413 h 673"/>
                  <a:gd name="T16" fmla="*/ 120 w 1397"/>
                  <a:gd name="T17" fmla="*/ 395 h 673"/>
                  <a:gd name="T18" fmla="*/ 172 w 1397"/>
                  <a:gd name="T19" fmla="*/ 395 h 673"/>
                  <a:gd name="T20" fmla="*/ 193 w 1397"/>
                  <a:gd name="T21" fmla="*/ 384 h 673"/>
                  <a:gd name="T22" fmla="*/ 187 w 1397"/>
                  <a:gd name="T23" fmla="*/ 352 h 673"/>
                  <a:gd name="T24" fmla="*/ 189 w 1397"/>
                  <a:gd name="T25" fmla="*/ 320 h 673"/>
                  <a:gd name="T26" fmla="*/ 196 w 1397"/>
                  <a:gd name="T27" fmla="*/ 288 h 673"/>
                  <a:gd name="T28" fmla="*/ 209 w 1397"/>
                  <a:gd name="T29" fmla="*/ 259 h 673"/>
                  <a:gd name="T30" fmla="*/ 239 w 1397"/>
                  <a:gd name="T31" fmla="*/ 221 h 673"/>
                  <a:gd name="T32" fmla="*/ 281 w 1397"/>
                  <a:gd name="T33" fmla="*/ 194 h 673"/>
                  <a:gd name="T34" fmla="*/ 312 w 1397"/>
                  <a:gd name="T35" fmla="*/ 182 h 673"/>
                  <a:gd name="T36" fmla="*/ 344 w 1397"/>
                  <a:gd name="T37" fmla="*/ 177 h 673"/>
                  <a:gd name="T38" fmla="*/ 366 w 1397"/>
                  <a:gd name="T39" fmla="*/ 155 h 673"/>
                  <a:gd name="T40" fmla="*/ 383 w 1397"/>
                  <a:gd name="T41" fmla="*/ 115 h 673"/>
                  <a:gd name="T42" fmla="*/ 405 w 1397"/>
                  <a:gd name="T43" fmla="*/ 80 h 673"/>
                  <a:gd name="T44" fmla="*/ 433 w 1397"/>
                  <a:gd name="T45" fmla="*/ 50 h 673"/>
                  <a:gd name="T46" fmla="*/ 467 w 1397"/>
                  <a:gd name="T47" fmla="*/ 27 h 673"/>
                  <a:gd name="T48" fmla="*/ 506 w 1397"/>
                  <a:gd name="T49" fmla="*/ 10 h 673"/>
                  <a:gd name="T50" fmla="*/ 546 w 1397"/>
                  <a:gd name="T51" fmla="*/ 1 h 673"/>
                  <a:gd name="T52" fmla="*/ 589 w 1397"/>
                  <a:gd name="T53" fmla="*/ 0 h 673"/>
                  <a:gd name="T54" fmla="*/ 636 w 1397"/>
                  <a:gd name="T55" fmla="*/ 10 h 673"/>
                  <a:gd name="T56" fmla="*/ 686 w 1397"/>
                  <a:gd name="T57" fmla="*/ 32 h 673"/>
                  <a:gd name="T58" fmla="*/ 727 w 1397"/>
                  <a:gd name="T59" fmla="*/ 67 h 673"/>
                  <a:gd name="T60" fmla="*/ 759 w 1397"/>
                  <a:gd name="T61" fmla="*/ 111 h 673"/>
                  <a:gd name="T62" fmla="*/ 789 w 1397"/>
                  <a:gd name="T63" fmla="*/ 132 h 673"/>
                  <a:gd name="T64" fmla="*/ 825 w 1397"/>
                  <a:gd name="T65" fmla="*/ 131 h 673"/>
                  <a:gd name="T66" fmla="*/ 860 w 1397"/>
                  <a:gd name="T67" fmla="*/ 137 h 673"/>
                  <a:gd name="T68" fmla="*/ 894 w 1397"/>
                  <a:gd name="T69" fmla="*/ 149 h 673"/>
                  <a:gd name="T70" fmla="*/ 924 w 1397"/>
                  <a:gd name="T71" fmla="*/ 167 h 673"/>
                  <a:gd name="T72" fmla="*/ 949 w 1397"/>
                  <a:gd name="T73" fmla="*/ 191 h 673"/>
                  <a:gd name="T74" fmla="*/ 970 w 1397"/>
                  <a:gd name="T75" fmla="*/ 220 h 673"/>
                  <a:gd name="T76" fmla="*/ 986 w 1397"/>
                  <a:gd name="T77" fmla="*/ 254 h 673"/>
                  <a:gd name="T78" fmla="*/ 995 w 1397"/>
                  <a:gd name="T79" fmla="*/ 295 h 673"/>
                  <a:gd name="T80" fmla="*/ 1017 w 1397"/>
                  <a:gd name="T81" fmla="*/ 309 h 673"/>
                  <a:gd name="T82" fmla="*/ 1059 w 1397"/>
                  <a:gd name="T83" fmla="*/ 303 h 673"/>
                  <a:gd name="T84" fmla="*/ 1101 w 1397"/>
                  <a:gd name="T85" fmla="*/ 313 h 673"/>
                  <a:gd name="T86" fmla="*/ 1136 w 1397"/>
                  <a:gd name="T87" fmla="*/ 339 h 673"/>
                  <a:gd name="T88" fmla="*/ 1159 w 1397"/>
                  <a:gd name="T89" fmla="*/ 379 h 673"/>
                  <a:gd name="T90" fmla="*/ 1164 w 1397"/>
                  <a:gd name="T91" fmla="*/ 426 h 673"/>
                  <a:gd name="T92" fmla="*/ 1176 w 1397"/>
                  <a:gd name="T93" fmla="*/ 442 h 673"/>
                  <a:gd name="T94" fmla="*/ 1210 w 1397"/>
                  <a:gd name="T95" fmla="*/ 436 h 673"/>
                  <a:gd name="T96" fmla="*/ 1243 w 1397"/>
                  <a:gd name="T97" fmla="*/ 437 h 673"/>
                  <a:gd name="T98" fmla="*/ 1275 w 1397"/>
                  <a:gd name="T99" fmla="*/ 444 h 673"/>
                  <a:gd name="T100" fmla="*/ 1307 w 1397"/>
                  <a:gd name="T101" fmla="*/ 457 h 673"/>
                  <a:gd name="T102" fmla="*/ 1334 w 1397"/>
                  <a:gd name="T103" fmla="*/ 475 h 673"/>
                  <a:gd name="T104" fmla="*/ 1367 w 1397"/>
                  <a:gd name="T105" fmla="*/ 512 h 673"/>
                  <a:gd name="T106" fmla="*/ 1384 w 1397"/>
                  <a:gd name="T107" fmla="*/ 543 h 673"/>
                  <a:gd name="T108" fmla="*/ 1393 w 1397"/>
                  <a:gd name="T109" fmla="*/ 574 h 673"/>
                  <a:gd name="T110" fmla="*/ 1397 w 1397"/>
                  <a:gd name="T111" fmla="*/ 608 h 673"/>
                  <a:gd name="T112" fmla="*/ 1395 w 1397"/>
                  <a:gd name="T113" fmla="*/ 640 h 673"/>
                  <a:gd name="T114" fmla="*/ 1385 w 1397"/>
                  <a:gd name="T115" fmla="*/ 673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97" h="673">
                    <a:moveTo>
                      <a:pt x="75" y="673"/>
                    </a:moveTo>
                    <a:lnTo>
                      <a:pt x="62" y="665"/>
                    </a:lnTo>
                    <a:lnTo>
                      <a:pt x="50" y="655"/>
                    </a:lnTo>
                    <a:lnTo>
                      <a:pt x="40" y="644"/>
                    </a:lnTo>
                    <a:lnTo>
                      <a:pt x="30" y="634"/>
                    </a:lnTo>
                    <a:lnTo>
                      <a:pt x="22" y="621"/>
                    </a:lnTo>
                    <a:lnTo>
                      <a:pt x="15" y="609"/>
                    </a:lnTo>
                    <a:lnTo>
                      <a:pt x="9" y="595"/>
                    </a:lnTo>
                    <a:lnTo>
                      <a:pt x="8" y="589"/>
                    </a:lnTo>
                    <a:lnTo>
                      <a:pt x="5" y="582"/>
                    </a:lnTo>
                    <a:lnTo>
                      <a:pt x="4" y="574"/>
                    </a:lnTo>
                    <a:lnTo>
                      <a:pt x="2" y="568"/>
                    </a:lnTo>
                    <a:lnTo>
                      <a:pt x="1" y="561"/>
                    </a:lnTo>
                    <a:lnTo>
                      <a:pt x="0" y="554"/>
                    </a:lnTo>
                    <a:lnTo>
                      <a:pt x="0" y="546"/>
                    </a:lnTo>
                    <a:lnTo>
                      <a:pt x="0" y="539"/>
                    </a:lnTo>
                    <a:lnTo>
                      <a:pt x="0" y="532"/>
                    </a:lnTo>
                    <a:lnTo>
                      <a:pt x="1" y="525"/>
                    </a:lnTo>
                    <a:lnTo>
                      <a:pt x="1" y="517"/>
                    </a:lnTo>
                    <a:lnTo>
                      <a:pt x="4" y="510"/>
                    </a:lnTo>
                    <a:lnTo>
                      <a:pt x="5" y="503"/>
                    </a:lnTo>
                    <a:lnTo>
                      <a:pt x="8" y="495"/>
                    </a:lnTo>
                    <a:lnTo>
                      <a:pt x="9" y="489"/>
                    </a:lnTo>
                    <a:lnTo>
                      <a:pt x="13" y="481"/>
                    </a:lnTo>
                    <a:lnTo>
                      <a:pt x="15" y="475"/>
                    </a:lnTo>
                    <a:lnTo>
                      <a:pt x="19" y="468"/>
                    </a:lnTo>
                    <a:lnTo>
                      <a:pt x="27" y="457"/>
                    </a:lnTo>
                    <a:lnTo>
                      <a:pt x="35" y="446"/>
                    </a:lnTo>
                    <a:lnTo>
                      <a:pt x="43" y="436"/>
                    </a:lnTo>
                    <a:lnTo>
                      <a:pt x="53" y="428"/>
                    </a:lnTo>
                    <a:lnTo>
                      <a:pt x="63" y="419"/>
                    </a:lnTo>
                    <a:lnTo>
                      <a:pt x="74" y="413"/>
                    </a:lnTo>
                    <a:lnTo>
                      <a:pt x="85" y="407"/>
                    </a:lnTo>
                    <a:lnTo>
                      <a:pt x="97" y="402"/>
                    </a:lnTo>
                    <a:lnTo>
                      <a:pt x="109" y="398"/>
                    </a:lnTo>
                    <a:lnTo>
                      <a:pt x="120" y="395"/>
                    </a:lnTo>
                    <a:lnTo>
                      <a:pt x="133" y="393"/>
                    </a:lnTo>
                    <a:lnTo>
                      <a:pt x="146" y="392"/>
                    </a:lnTo>
                    <a:lnTo>
                      <a:pt x="159" y="393"/>
                    </a:lnTo>
                    <a:lnTo>
                      <a:pt x="172" y="395"/>
                    </a:lnTo>
                    <a:lnTo>
                      <a:pt x="185" y="397"/>
                    </a:lnTo>
                    <a:lnTo>
                      <a:pt x="198" y="401"/>
                    </a:lnTo>
                    <a:lnTo>
                      <a:pt x="195" y="392"/>
                    </a:lnTo>
                    <a:lnTo>
                      <a:pt x="193" y="384"/>
                    </a:lnTo>
                    <a:lnTo>
                      <a:pt x="190" y="376"/>
                    </a:lnTo>
                    <a:lnTo>
                      <a:pt x="189" y="369"/>
                    </a:lnTo>
                    <a:lnTo>
                      <a:pt x="189" y="360"/>
                    </a:lnTo>
                    <a:lnTo>
                      <a:pt x="187" y="352"/>
                    </a:lnTo>
                    <a:lnTo>
                      <a:pt x="187" y="344"/>
                    </a:lnTo>
                    <a:lnTo>
                      <a:pt x="187" y="335"/>
                    </a:lnTo>
                    <a:lnTo>
                      <a:pt x="189" y="327"/>
                    </a:lnTo>
                    <a:lnTo>
                      <a:pt x="189" y="320"/>
                    </a:lnTo>
                    <a:lnTo>
                      <a:pt x="190" y="312"/>
                    </a:lnTo>
                    <a:lnTo>
                      <a:pt x="193" y="304"/>
                    </a:lnTo>
                    <a:lnTo>
                      <a:pt x="194" y="296"/>
                    </a:lnTo>
                    <a:lnTo>
                      <a:pt x="196" y="288"/>
                    </a:lnTo>
                    <a:lnTo>
                      <a:pt x="199" y="281"/>
                    </a:lnTo>
                    <a:lnTo>
                      <a:pt x="203" y="273"/>
                    </a:lnTo>
                    <a:lnTo>
                      <a:pt x="207" y="266"/>
                    </a:lnTo>
                    <a:lnTo>
                      <a:pt x="209" y="259"/>
                    </a:lnTo>
                    <a:lnTo>
                      <a:pt x="215" y="252"/>
                    </a:lnTo>
                    <a:lnTo>
                      <a:pt x="218" y="246"/>
                    </a:lnTo>
                    <a:lnTo>
                      <a:pt x="229" y="233"/>
                    </a:lnTo>
                    <a:lnTo>
                      <a:pt x="239" y="221"/>
                    </a:lnTo>
                    <a:lnTo>
                      <a:pt x="252" y="211"/>
                    </a:lnTo>
                    <a:lnTo>
                      <a:pt x="265" y="202"/>
                    </a:lnTo>
                    <a:lnTo>
                      <a:pt x="273" y="198"/>
                    </a:lnTo>
                    <a:lnTo>
                      <a:pt x="281" y="194"/>
                    </a:lnTo>
                    <a:lnTo>
                      <a:pt x="287" y="190"/>
                    </a:lnTo>
                    <a:lnTo>
                      <a:pt x="296" y="188"/>
                    </a:lnTo>
                    <a:lnTo>
                      <a:pt x="304" y="184"/>
                    </a:lnTo>
                    <a:lnTo>
                      <a:pt x="312" y="182"/>
                    </a:lnTo>
                    <a:lnTo>
                      <a:pt x="319" y="180"/>
                    </a:lnTo>
                    <a:lnTo>
                      <a:pt x="328" y="179"/>
                    </a:lnTo>
                    <a:lnTo>
                      <a:pt x="336" y="177"/>
                    </a:lnTo>
                    <a:lnTo>
                      <a:pt x="344" y="177"/>
                    </a:lnTo>
                    <a:lnTo>
                      <a:pt x="353" y="177"/>
                    </a:lnTo>
                    <a:lnTo>
                      <a:pt x="362" y="177"/>
                    </a:lnTo>
                    <a:lnTo>
                      <a:pt x="363" y="166"/>
                    </a:lnTo>
                    <a:lnTo>
                      <a:pt x="366" y="155"/>
                    </a:lnTo>
                    <a:lnTo>
                      <a:pt x="370" y="145"/>
                    </a:lnTo>
                    <a:lnTo>
                      <a:pt x="374" y="135"/>
                    </a:lnTo>
                    <a:lnTo>
                      <a:pt x="378" y="125"/>
                    </a:lnTo>
                    <a:lnTo>
                      <a:pt x="383" y="115"/>
                    </a:lnTo>
                    <a:lnTo>
                      <a:pt x="388" y="106"/>
                    </a:lnTo>
                    <a:lnTo>
                      <a:pt x="393" y="97"/>
                    </a:lnTo>
                    <a:lnTo>
                      <a:pt x="398" y="89"/>
                    </a:lnTo>
                    <a:lnTo>
                      <a:pt x="405" y="80"/>
                    </a:lnTo>
                    <a:lnTo>
                      <a:pt x="411" y="72"/>
                    </a:lnTo>
                    <a:lnTo>
                      <a:pt x="419" y="65"/>
                    </a:lnTo>
                    <a:lnTo>
                      <a:pt x="425" y="57"/>
                    </a:lnTo>
                    <a:lnTo>
                      <a:pt x="433" y="50"/>
                    </a:lnTo>
                    <a:lnTo>
                      <a:pt x="442" y="44"/>
                    </a:lnTo>
                    <a:lnTo>
                      <a:pt x="450" y="38"/>
                    </a:lnTo>
                    <a:lnTo>
                      <a:pt x="459" y="32"/>
                    </a:lnTo>
                    <a:lnTo>
                      <a:pt x="467" y="27"/>
                    </a:lnTo>
                    <a:lnTo>
                      <a:pt x="476" y="22"/>
                    </a:lnTo>
                    <a:lnTo>
                      <a:pt x="486" y="18"/>
                    </a:lnTo>
                    <a:lnTo>
                      <a:pt x="495" y="14"/>
                    </a:lnTo>
                    <a:lnTo>
                      <a:pt x="506" y="10"/>
                    </a:lnTo>
                    <a:lnTo>
                      <a:pt x="515" y="8"/>
                    </a:lnTo>
                    <a:lnTo>
                      <a:pt x="525" y="5"/>
                    </a:lnTo>
                    <a:lnTo>
                      <a:pt x="535" y="3"/>
                    </a:lnTo>
                    <a:lnTo>
                      <a:pt x="546" y="1"/>
                    </a:lnTo>
                    <a:lnTo>
                      <a:pt x="556" y="0"/>
                    </a:lnTo>
                    <a:lnTo>
                      <a:pt x="567" y="0"/>
                    </a:lnTo>
                    <a:lnTo>
                      <a:pt x="578" y="0"/>
                    </a:lnTo>
                    <a:lnTo>
                      <a:pt x="589" y="0"/>
                    </a:lnTo>
                    <a:lnTo>
                      <a:pt x="599" y="1"/>
                    </a:lnTo>
                    <a:lnTo>
                      <a:pt x="611" y="4"/>
                    </a:lnTo>
                    <a:lnTo>
                      <a:pt x="623" y="6"/>
                    </a:lnTo>
                    <a:lnTo>
                      <a:pt x="636" y="10"/>
                    </a:lnTo>
                    <a:lnTo>
                      <a:pt x="649" y="14"/>
                    </a:lnTo>
                    <a:lnTo>
                      <a:pt x="662" y="19"/>
                    </a:lnTo>
                    <a:lnTo>
                      <a:pt x="674" y="26"/>
                    </a:lnTo>
                    <a:lnTo>
                      <a:pt x="686" y="32"/>
                    </a:lnTo>
                    <a:lnTo>
                      <a:pt x="697" y="40"/>
                    </a:lnTo>
                    <a:lnTo>
                      <a:pt x="708" y="49"/>
                    </a:lnTo>
                    <a:lnTo>
                      <a:pt x="718" y="57"/>
                    </a:lnTo>
                    <a:lnTo>
                      <a:pt x="727" y="67"/>
                    </a:lnTo>
                    <a:lnTo>
                      <a:pt x="736" y="78"/>
                    </a:lnTo>
                    <a:lnTo>
                      <a:pt x="744" y="88"/>
                    </a:lnTo>
                    <a:lnTo>
                      <a:pt x="752" y="100"/>
                    </a:lnTo>
                    <a:lnTo>
                      <a:pt x="759" y="111"/>
                    </a:lnTo>
                    <a:lnTo>
                      <a:pt x="766" y="123"/>
                    </a:lnTo>
                    <a:lnTo>
                      <a:pt x="771" y="136"/>
                    </a:lnTo>
                    <a:lnTo>
                      <a:pt x="780" y="133"/>
                    </a:lnTo>
                    <a:lnTo>
                      <a:pt x="789" y="132"/>
                    </a:lnTo>
                    <a:lnTo>
                      <a:pt x="798" y="132"/>
                    </a:lnTo>
                    <a:lnTo>
                      <a:pt x="807" y="131"/>
                    </a:lnTo>
                    <a:lnTo>
                      <a:pt x="816" y="131"/>
                    </a:lnTo>
                    <a:lnTo>
                      <a:pt x="825" y="131"/>
                    </a:lnTo>
                    <a:lnTo>
                      <a:pt x="834" y="132"/>
                    </a:lnTo>
                    <a:lnTo>
                      <a:pt x="843" y="133"/>
                    </a:lnTo>
                    <a:lnTo>
                      <a:pt x="852" y="135"/>
                    </a:lnTo>
                    <a:lnTo>
                      <a:pt x="860" y="137"/>
                    </a:lnTo>
                    <a:lnTo>
                      <a:pt x="869" y="140"/>
                    </a:lnTo>
                    <a:lnTo>
                      <a:pt x="877" y="142"/>
                    </a:lnTo>
                    <a:lnTo>
                      <a:pt x="885" y="145"/>
                    </a:lnTo>
                    <a:lnTo>
                      <a:pt x="894" y="149"/>
                    </a:lnTo>
                    <a:lnTo>
                      <a:pt x="902" y="153"/>
                    </a:lnTo>
                    <a:lnTo>
                      <a:pt x="908" y="158"/>
                    </a:lnTo>
                    <a:lnTo>
                      <a:pt x="916" y="162"/>
                    </a:lnTo>
                    <a:lnTo>
                      <a:pt x="924" y="167"/>
                    </a:lnTo>
                    <a:lnTo>
                      <a:pt x="930" y="173"/>
                    </a:lnTo>
                    <a:lnTo>
                      <a:pt x="937" y="179"/>
                    </a:lnTo>
                    <a:lnTo>
                      <a:pt x="943" y="185"/>
                    </a:lnTo>
                    <a:lnTo>
                      <a:pt x="949" y="191"/>
                    </a:lnTo>
                    <a:lnTo>
                      <a:pt x="955" y="198"/>
                    </a:lnTo>
                    <a:lnTo>
                      <a:pt x="960" y="204"/>
                    </a:lnTo>
                    <a:lnTo>
                      <a:pt x="965" y="212"/>
                    </a:lnTo>
                    <a:lnTo>
                      <a:pt x="970" y="220"/>
                    </a:lnTo>
                    <a:lnTo>
                      <a:pt x="974" y="228"/>
                    </a:lnTo>
                    <a:lnTo>
                      <a:pt x="979" y="235"/>
                    </a:lnTo>
                    <a:lnTo>
                      <a:pt x="982" y="244"/>
                    </a:lnTo>
                    <a:lnTo>
                      <a:pt x="986" y="254"/>
                    </a:lnTo>
                    <a:lnTo>
                      <a:pt x="988" y="261"/>
                    </a:lnTo>
                    <a:lnTo>
                      <a:pt x="991" y="272"/>
                    </a:lnTo>
                    <a:lnTo>
                      <a:pt x="993" y="283"/>
                    </a:lnTo>
                    <a:lnTo>
                      <a:pt x="995" y="295"/>
                    </a:lnTo>
                    <a:lnTo>
                      <a:pt x="996" y="307"/>
                    </a:lnTo>
                    <a:lnTo>
                      <a:pt x="996" y="318"/>
                    </a:lnTo>
                    <a:lnTo>
                      <a:pt x="1006" y="313"/>
                    </a:lnTo>
                    <a:lnTo>
                      <a:pt x="1017" y="309"/>
                    </a:lnTo>
                    <a:lnTo>
                      <a:pt x="1027" y="305"/>
                    </a:lnTo>
                    <a:lnTo>
                      <a:pt x="1037" y="303"/>
                    </a:lnTo>
                    <a:lnTo>
                      <a:pt x="1049" y="303"/>
                    </a:lnTo>
                    <a:lnTo>
                      <a:pt x="1059" y="303"/>
                    </a:lnTo>
                    <a:lnTo>
                      <a:pt x="1070" y="304"/>
                    </a:lnTo>
                    <a:lnTo>
                      <a:pt x="1080" y="305"/>
                    </a:lnTo>
                    <a:lnTo>
                      <a:pt x="1090" y="309"/>
                    </a:lnTo>
                    <a:lnTo>
                      <a:pt x="1101" y="313"/>
                    </a:lnTo>
                    <a:lnTo>
                      <a:pt x="1110" y="318"/>
                    </a:lnTo>
                    <a:lnTo>
                      <a:pt x="1119" y="323"/>
                    </a:lnTo>
                    <a:lnTo>
                      <a:pt x="1128" y="331"/>
                    </a:lnTo>
                    <a:lnTo>
                      <a:pt x="1136" y="339"/>
                    </a:lnTo>
                    <a:lnTo>
                      <a:pt x="1142" y="348"/>
                    </a:lnTo>
                    <a:lnTo>
                      <a:pt x="1149" y="357"/>
                    </a:lnTo>
                    <a:lnTo>
                      <a:pt x="1155" y="367"/>
                    </a:lnTo>
                    <a:lnTo>
                      <a:pt x="1159" y="379"/>
                    </a:lnTo>
                    <a:lnTo>
                      <a:pt x="1162" y="391"/>
                    </a:lnTo>
                    <a:lnTo>
                      <a:pt x="1164" y="402"/>
                    </a:lnTo>
                    <a:lnTo>
                      <a:pt x="1166" y="414"/>
                    </a:lnTo>
                    <a:lnTo>
                      <a:pt x="1164" y="426"/>
                    </a:lnTo>
                    <a:lnTo>
                      <a:pt x="1163" y="437"/>
                    </a:lnTo>
                    <a:lnTo>
                      <a:pt x="1160" y="449"/>
                    </a:lnTo>
                    <a:lnTo>
                      <a:pt x="1168" y="446"/>
                    </a:lnTo>
                    <a:lnTo>
                      <a:pt x="1176" y="442"/>
                    </a:lnTo>
                    <a:lnTo>
                      <a:pt x="1185" y="441"/>
                    </a:lnTo>
                    <a:lnTo>
                      <a:pt x="1193" y="439"/>
                    </a:lnTo>
                    <a:lnTo>
                      <a:pt x="1202" y="437"/>
                    </a:lnTo>
                    <a:lnTo>
                      <a:pt x="1210" y="436"/>
                    </a:lnTo>
                    <a:lnTo>
                      <a:pt x="1219" y="436"/>
                    </a:lnTo>
                    <a:lnTo>
                      <a:pt x="1226" y="436"/>
                    </a:lnTo>
                    <a:lnTo>
                      <a:pt x="1235" y="436"/>
                    </a:lnTo>
                    <a:lnTo>
                      <a:pt x="1243" y="437"/>
                    </a:lnTo>
                    <a:lnTo>
                      <a:pt x="1251" y="437"/>
                    </a:lnTo>
                    <a:lnTo>
                      <a:pt x="1260" y="440"/>
                    </a:lnTo>
                    <a:lnTo>
                      <a:pt x="1268" y="441"/>
                    </a:lnTo>
                    <a:lnTo>
                      <a:pt x="1275" y="444"/>
                    </a:lnTo>
                    <a:lnTo>
                      <a:pt x="1283" y="446"/>
                    </a:lnTo>
                    <a:lnTo>
                      <a:pt x="1291" y="449"/>
                    </a:lnTo>
                    <a:lnTo>
                      <a:pt x="1299" y="453"/>
                    </a:lnTo>
                    <a:lnTo>
                      <a:pt x="1307" y="457"/>
                    </a:lnTo>
                    <a:lnTo>
                      <a:pt x="1313" y="461"/>
                    </a:lnTo>
                    <a:lnTo>
                      <a:pt x="1321" y="464"/>
                    </a:lnTo>
                    <a:lnTo>
                      <a:pt x="1327" y="470"/>
                    </a:lnTo>
                    <a:lnTo>
                      <a:pt x="1334" y="475"/>
                    </a:lnTo>
                    <a:lnTo>
                      <a:pt x="1340" y="480"/>
                    </a:lnTo>
                    <a:lnTo>
                      <a:pt x="1345" y="485"/>
                    </a:lnTo>
                    <a:lnTo>
                      <a:pt x="1357" y="498"/>
                    </a:lnTo>
                    <a:lnTo>
                      <a:pt x="1367" y="512"/>
                    </a:lnTo>
                    <a:lnTo>
                      <a:pt x="1373" y="519"/>
                    </a:lnTo>
                    <a:lnTo>
                      <a:pt x="1376" y="526"/>
                    </a:lnTo>
                    <a:lnTo>
                      <a:pt x="1380" y="534"/>
                    </a:lnTo>
                    <a:lnTo>
                      <a:pt x="1384" y="543"/>
                    </a:lnTo>
                    <a:lnTo>
                      <a:pt x="1387" y="551"/>
                    </a:lnTo>
                    <a:lnTo>
                      <a:pt x="1389" y="559"/>
                    </a:lnTo>
                    <a:lnTo>
                      <a:pt x="1392" y="567"/>
                    </a:lnTo>
                    <a:lnTo>
                      <a:pt x="1393" y="574"/>
                    </a:lnTo>
                    <a:lnTo>
                      <a:pt x="1395" y="583"/>
                    </a:lnTo>
                    <a:lnTo>
                      <a:pt x="1396" y="591"/>
                    </a:lnTo>
                    <a:lnTo>
                      <a:pt x="1397" y="599"/>
                    </a:lnTo>
                    <a:lnTo>
                      <a:pt x="1397" y="608"/>
                    </a:lnTo>
                    <a:lnTo>
                      <a:pt x="1397" y="616"/>
                    </a:lnTo>
                    <a:lnTo>
                      <a:pt x="1396" y="625"/>
                    </a:lnTo>
                    <a:lnTo>
                      <a:pt x="1396" y="633"/>
                    </a:lnTo>
                    <a:lnTo>
                      <a:pt x="1395" y="640"/>
                    </a:lnTo>
                    <a:lnTo>
                      <a:pt x="1392" y="649"/>
                    </a:lnTo>
                    <a:lnTo>
                      <a:pt x="1391" y="657"/>
                    </a:lnTo>
                    <a:lnTo>
                      <a:pt x="1388" y="665"/>
                    </a:lnTo>
                    <a:lnTo>
                      <a:pt x="1385" y="673"/>
                    </a:lnTo>
                    <a:lnTo>
                      <a:pt x="1385" y="673"/>
                    </a:lnTo>
                    <a:lnTo>
                      <a:pt x="75" y="673"/>
                    </a:lnTo>
                    <a:lnTo>
                      <a:pt x="75" y="673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000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A3C3A9-93B1-462E-9FFB-85F752648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Term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52E364-E42D-42BC-8F23-9C7AC543A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2514600"/>
          </a:xfrm>
        </p:spPr>
        <p:txBody>
          <a:bodyPr>
            <a:normAutofit/>
          </a:bodyPr>
          <a:lstStyle/>
          <a:p>
            <a:r>
              <a:rPr lang="en-US" b="0" dirty="0"/>
              <a:t>Source term models calculate material that can be released</a:t>
            </a:r>
          </a:p>
          <a:p>
            <a:r>
              <a:rPr lang="en-US" b="0" dirty="0"/>
              <a:t>Pick the best model; may have multiple options</a:t>
            </a:r>
          </a:p>
          <a:p>
            <a:r>
              <a:rPr lang="en-US" b="0" dirty="0"/>
              <a:t>Available choices depend on Event Type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F0B7F6-B119-4B0F-8010-9EF51D68F5B3}"/>
              </a:ext>
            </a:extLst>
          </p:cNvPr>
          <p:cNvSpPr txBox="1"/>
          <p:nvPr/>
        </p:nvSpPr>
        <p:spPr>
          <a:xfrm>
            <a:off x="529172" y="3547949"/>
            <a:ext cx="2385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>
                <a:solidFill>
                  <a:prstClr val="black"/>
                </a:solidFill>
              </a:rPr>
              <a:t>Nuclear Power Plant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71A031-5BE8-4BFD-8F97-7B4176A05FDD}"/>
              </a:ext>
            </a:extLst>
          </p:cNvPr>
          <p:cNvSpPr txBox="1"/>
          <p:nvPr/>
        </p:nvSpPr>
        <p:spPr>
          <a:xfrm>
            <a:off x="3429000" y="3547949"/>
            <a:ext cx="2129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>
                <a:solidFill>
                  <a:prstClr val="black"/>
                </a:solidFill>
              </a:rPr>
              <a:t>Spent Fuel</a:t>
            </a:r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7" name="Slide Zoom 16">
                <a:extLst>
                  <a:ext uri="{FF2B5EF4-FFF2-40B4-BE49-F238E27FC236}">
                    <a16:creationId xmlns:a16="http://schemas.microsoft.com/office/drawing/2014/main" id="{D49C8147-D02F-4557-94FE-50CFA67B078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63059" y="3948059"/>
              <a:ext cx="1910337" cy="2719305"/>
            </p:xfrm>
            <a:graphic>
              <a:graphicData uri="http://schemas.microsoft.com/office/powerpoint/2016/slidezoom">
                <pslz:sldZm>
                  <pslz:sldZmObj sldId="538" cId="839455506">
                    <pslz:zmPr id="{911473E9-FDA5-4094-AF9E-EBE407CF36DA}" returnToParent="0" imageType="cover" transitionDur="1000">
                      <p166:blipFill xmlns:p166="http://schemas.microsoft.com/office/powerpoint/2016/6/main"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910337" cy="2719305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7" name="Slide Zoom 16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id="{D49C8147-D02F-4557-94FE-50CFA67B078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3059" y="3948059"/>
                <a:ext cx="1910337" cy="2719305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72CD58EE-D52E-4D74-B74D-99A027499B55}"/>
              </a:ext>
            </a:extLst>
          </p:cNvPr>
          <p:cNvSpPr txBox="1"/>
          <p:nvPr/>
        </p:nvSpPr>
        <p:spPr>
          <a:xfrm>
            <a:off x="6324600" y="3547949"/>
            <a:ext cx="191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/>
              <a:t>Fuel Cycle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D766E-356D-425A-B8E4-E17E232BBAA6}"/>
              </a:ext>
            </a:extLst>
          </p:cNvPr>
          <p:cNvSpPr txBox="1"/>
          <p:nvPr/>
        </p:nvSpPr>
        <p:spPr>
          <a:xfrm>
            <a:off x="8934718" y="3547949"/>
            <a:ext cx="2385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/>
              <a:t>Other Materials</a:t>
            </a:r>
          </a:p>
        </p:txBody>
      </p:sp>
      <p:pic>
        <p:nvPicPr>
          <p:cNvPr id="27" name="Picture 26" descr="A screenshot of a cell phone&#10;&#10;Description automatically generated">
            <a:extLst>
              <a:ext uri="{FF2B5EF4-FFF2-40B4-BE49-F238E27FC236}">
                <a16:creationId xmlns:a16="http://schemas.microsoft.com/office/drawing/2014/main" id="{75A0D388-57CC-4881-8F35-39355CB05C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492260"/>
            <a:ext cx="2367249" cy="1606148"/>
          </a:xfrm>
          <a:prstGeom prst="rect">
            <a:avLst/>
          </a:prstGeom>
        </p:spPr>
      </p:pic>
      <p:pic>
        <p:nvPicPr>
          <p:cNvPr id="29" name="Picture 28" descr="A screenshot of a cell phone&#10;&#10;Description automatically generated">
            <a:extLst>
              <a:ext uri="{FF2B5EF4-FFF2-40B4-BE49-F238E27FC236}">
                <a16:creationId xmlns:a16="http://schemas.microsoft.com/office/drawing/2014/main" id="{F05496DA-6C6F-455C-AAB6-42F26FA7135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914" y="4419600"/>
            <a:ext cx="2083480" cy="1908531"/>
          </a:xfrm>
          <a:prstGeom prst="rect">
            <a:avLst/>
          </a:prstGeom>
        </p:spPr>
      </p:pic>
      <p:pic>
        <p:nvPicPr>
          <p:cNvPr id="31" name="Picture 30" descr="A screenshot of a cell phone&#10;&#10;Description automatically generated">
            <a:extLst>
              <a:ext uri="{FF2B5EF4-FFF2-40B4-BE49-F238E27FC236}">
                <a16:creationId xmlns:a16="http://schemas.microsoft.com/office/drawing/2014/main" id="{8A90CE64-026D-4AB1-AB5C-BF1338120DF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712" y="4129548"/>
            <a:ext cx="1985027" cy="239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460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4967F-0E50-4613-834C-139860A48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Nuclear Power Plant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28A3AB5-A34D-411B-9CCB-F7F342F2BB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>
            <a:normAutofit/>
          </a:bodyPr>
          <a:lstStyle/>
          <a:p>
            <a:r>
              <a:rPr lang="en-US" dirty="0"/>
              <a:t>RASCAL has 9 nuclear power plant source term options:</a:t>
            </a:r>
          </a:p>
          <a:p>
            <a:r>
              <a:rPr lang="en-US" dirty="0"/>
              <a:t>4 based on reactor condition models</a:t>
            </a:r>
          </a:p>
          <a:p>
            <a:r>
              <a:rPr lang="en-US" dirty="0"/>
              <a:t>5 based on nuclide measurements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D152A3-D7D0-45A6-BBBA-EAB5998B04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528"/>
          <a:stretch/>
        </p:blipFill>
        <p:spPr>
          <a:xfrm>
            <a:off x="1524000" y="1445348"/>
            <a:ext cx="3733800" cy="53149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662CAAA-5413-4D2B-AAAC-52A95799EC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90" t="24419" r="95510" b="68413"/>
          <a:stretch/>
        </p:blipFill>
        <p:spPr>
          <a:xfrm>
            <a:off x="1690255" y="2368550"/>
            <a:ext cx="228601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5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F0B39E0-1B96-47CC-85F3-49C96DE850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0767"/>
          <a:stretch/>
        </p:blipFill>
        <p:spPr>
          <a:xfrm>
            <a:off x="1447800" y="1984083"/>
            <a:ext cx="3995159" cy="36554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E4967F-0E50-4613-834C-139860A48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Spent Fuel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28A3AB5-A34D-411B-9CCB-F7F342F2BB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>
            <a:normAutofit/>
          </a:bodyPr>
          <a:lstStyle/>
          <a:p>
            <a:r>
              <a:rPr lang="en-US" dirty="0"/>
              <a:t>For Spent Fuel, RASCAL has 3 source term options</a:t>
            </a:r>
          </a:p>
          <a:p>
            <a:r>
              <a:rPr lang="en-US" dirty="0"/>
              <a:t>Includes both pool and dry storage</a:t>
            </a:r>
          </a:p>
          <a:p>
            <a:r>
              <a:rPr lang="en-US" dirty="0"/>
              <a:t>Sites are collocated with NPPs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39F4C7-0113-4FF8-B216-70DC83592A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105" r="61764"/>
          <a:stretch/>
        </p:blipFill>
        <p:spPr>
          <a:xfrm>
            <a:off x="1447800" y="3047999"/>
            <a:ext cx="3893560" cy="259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697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Training Slides">
  <a:themeElements>
    <a:clrScheme name="TechDoc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Training Slides">
  <a:themeElements>
    <a:clrScheme name="TechDoc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e8d01475-c3b5-436a-a065-5def4c64f52e}" enabled="0" method="" siteId="{e8d01475-c3b5-436a-a065-5def4c64f52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27172</TotalTime>
  <Words>976</Words>
  <Application>Microsoft Office PowerPoint</Application>
  <PresentationFormat>Widescreen</PresentationFormat>
  <Paragraphs>195</Paragraphs>
  <Slides>23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1_Training Slides</vt:lpstr>
      <vt:lpstr>RASCAL Radiological Assessment System for Consequence Analysis</vt:lpstr>
      <vt:lpstr>USNRC Incident Response Program</vt:lpstr>
      <vt:lpstr>Radiological System for Consequence AnaLysis (RASCAL)</vt:lpstr>
      <vt:lpstr>RASCAL / MACCS</vt:lpstr>
      <vt:lpstr>How RASCAL works</vt:lpstr>
      <vt:lpstr>RASCAL Defines Atmospheric Source Term</vt:lpstr>
      <vt:lpstr>Source Term</vt:lpstr>
      <vt:lpstr>Nuclear Power Plant </vt:lpstr>
      <vt:lpstr>Spent Fuel</vt:lpstr>
      <vt:lpstr>Fuel Cycle</vt:lpstr>
      <vt:lpstr>Other Materials Locations</vt:lpstr>
      <vt:lpstr>Source Term Details</vt:lpstr>
      <vt:lpstr>Release Pathway</vt:lpstr>
      <vt:lpstr>Release Pathway Details</vt:lpstr>
      <vt:lpstr>RASCAL Defines Atmospheric Source Term</vt:lpstr>
      <vt:lpstr>Atmospheric Source Term is Moved using ATD Models</vt:lpstr>
      <vt:lpstr>A straight-line Gaussian plume model on a polar grid is used to model distances close to the release point</vt:lpstr>
      <vt:lpstr>A puff model on a Cartesian grid is used to model at longer distances</vt:lpstr>
      <vt:lpstr>A sequence of discrete puffs is used to model the plume</vt:lpstr>
      <vt:lpstr>Final Calculations Provide Doses and Concentrations</vt:lpstr>
      <vt:lpstr>RASCAL Outputs</vt:lpstr>
      <vt:lpstr>Questions?</vt:lpstr>
      <vt:lpstr>Response Roles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RASCAL by selecting in Windows:  Start | All Programs | RASCAL 4.3</dc:title>
  <dc:creator>George</dc:creator>
  <cp:lastModifiedBy>Jeff Kowalczik</cp:lastModifiedBy>
  <cp:revision>324</cp:revision>
  <cp:lastPrinted>2015-05-06T16:40:59Z</cp:lastPrinted>
  <dcterms:created xsi:type="dcterms:W3CDTF">2014-02-18T13:24:20Z</dcterms:created>
  <dcterms:modified xsi:type="dcterms:W3CDTF">2023-09-12T18:09:09Z</dcterms:modified>
</cp:coreProperties>
</file>